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1" r:id="rId2"/>
    <p:sldMasterId id="2147483756" r:id="rId3"/>
  </p:sldMasterIdLst>
  <p:notesMasterIdLst>
    <p:notesMasterId r:id="rId76"/>
  </p:notesMasterIdLst>
  <p:handoutMasterIdLst>
    <p:handoutMasterId r:id="rId77"/>
  </p:handoutMasterIdLst>
  <p:sldIdLst>
    <p:sldId id="343" r:id="rId4"/>
    <p:sldId id="2147471344" r:id="rId5"/>
    <p:sldId id="1996" r:id="rId6"/>
    <p:sldId id="2013" r:id="rId7"/>
    <p:sldId id="2025" r:id="rId8"/>
    <p:sldId id="2016" r:id="rId9"/>
    <p:sldId id="2017" r:id="rId10"/>
    <p:sldId id="2018" r:id="rId11"/>
    <p:sldId id="2019" r:id="rId12"/>
    <p:sldId id="2020" r:id="rId13"/>
    <p:sldId id="2021" r:id="rId14"/>
    <p:sldId id="2029" r:id="rId15"/>
    <p:sldId id="1997" r:id="rId16"/>
    <p:sldId id="1998" r:id="rId17"/>
    <p:sldId id="2030" r:id="rId18"/>
    <p:sldId id="2147471330" r:id="rId19"/>
    <p:sldId id="2027" r:id="rId20"/>
    <p:sldId id="2001" r:id="rId21"/>
    <p:sldId id="2002" r:id="rId22"/>
    <p:sldId id="2003" r:id="rId23"/>
    <p:sldId id="2004" r:id="rId24"/>
    <p:sldId id="2005" r:id="rId25"/>
    <p:sldId id="2147471331" r:id="rId26"/>
    <p:sldId id="2147471332" r:id="rId27"/>
    <p:sldId id="2008" r:id="rId28"/>
    <p:sldId id="2024" r:id="rId29"/>
    <p:sldId id="2031" r:id="rId30"/>
    <p:sldId id="2032" r:id="rId31"/>
    <p:sldId id="2147471334" r:id="rId32"/>
    <p:sldId id="348" r:id="rId33"/>
    <p:sldId id="2147471279" r:id="rId34"/>
    <p:sldId id="2140757038" r:id="rId35"/>
    <p:sldId id="2140757044" r:id="rId36"/>
    <p:sldId id="2140757049" r:id="rId37"/>
    <p:sldId id="2147471280" r:id="rId38"/>
    <p:sldId id="338" r:id="rId39"/>
    <p:sldId id="2147471281" r:id="rId40"/>
    <p:sldId id="260" r:id="rId41"/>
    <p:sldId id="265" r:id="rId42"/>
    <p:sldId id="266" r:id="rId43"/>
    <p:sldId id="271" r:id="rId44"/>
    <p:sldId id="2140757022" r:id="rId45"/>
    <p:sldId id="2147471282" r:id="rId46"/>
    <p:sldId id="2147471283" r:id="rId47"/>
    <p:sldId id="2140757026" r:id="rId48"/>
    <p:sldId id="2140757025" r:id="rId49"/>
    <p:sldId id="2140757023" r:id="rId50"/>
    <p:sldId id="2140757024" r:id="rId51"/>
    <p:sldId id="2140757027" r:id="rId52"/>
    <p:sldId id="2140756953" r:id="rId53"/>
    <p:sldId id="2147471335" r:id="rId54"/>
    <p:sldId id="2147471337" r:id="rId55"/>
    <p:sldId id="258" r:id="rId56"/>
    <p:sldId id="2147471292" r:id="rId57"/>
    <p:sldId id="2147471293" r:id="rId58"/>
    <p:sldId id="2147471318" r:id="rId59"/>
    <p:sldId id="2147471338" r:id="rId60"/>
    <p:sldId id="2147471339" r:id="rId61"/>
    <p:sldId id="2147471340" r:id="rId62"/>
    <p:sldId id="2147471336" r:id="rId63"/>
    <p:sldId id="1944" r:id="rId64"/>
    <p:sldId id="2147471333" r:id="rId65"/>
    <p:sldId id="1995" r:id="rId66"/>
    <p:sldId id="1942" r:id="rId67"/>
    <p:sldId id="1963" r:id="rId68"/>
    <p:sldId id="1994" r:id="rId69"/>
    <p:sldId id="2140757047" r:id="rId70"/>
    <p:sldId id="2140757048" r:id="rId71"/>
    <p:sldId id="2147471230" r:id="rId72"/>
    <p:sldId id="2147471345" r:id="rId73"/>
    <p:sldId id="279" r:id="rId74"/>
    <p:sldId id="1940" r:id="rId7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4690" autoAdjust="0"/>
  </p:normalViewPr>
  <p:slideViewPr>
    <p:cSldViewPr snapToGrid="0">
      <p:cViewPr varScale="1">
        <p:scale>
          <a:sx n="77" d="100"/>
          <a:sy n="77" d="100"/>
        </p:scale>
        <p:origin x="1051" y="67"/>
      </p:cViewPr>
      <p:guideLst/>
    </p:cSldViewPr>
  </p:slideViewPr>
  <p:outlineViewPr>
    <p:cViewPr>
      <p:scale>
        <a:sx n="33" d="100"/>
        <a:sy n="33" d="100"/>
      </p:scale>
      <p:origin x="0" y="-3883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97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5B28EA-7C8C-49F2-8C5F-5F036D283DB3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4" csCatId="colorful" phldr="1"/>
      <dgm:spPr/>
    </dgm:pt>
    <dgm:pt modelId="{A5F09FE8-98AC-4947-9CDA-11D453FEDCA5}">
      <dgm:prSet phldrT="[Text]" custT="1"/>
      <dgm:spPr/>
      <dgm:t>
        <a:bodyPr/>
        <a:lstStyle/>
        <a:p>
          <a:r>
            <a:rPr lang="fa-IR" sz="3200" b="1" dirty="0"/>
            <a:t>محل مراجعه</a:t>
          </a:r>
          <a:endParaRPr lang="en-US" sz="3200" b="1" dirty="0"/>
        </a:p>
      </dgm:t>
    </dgm:pt>
    <dgm:pt modelId="{DDA58543-7E9F-4562-B9EF-C73C7979D544}" type="parTrans" cxnId="{927A25A6-885B-403C-B99A-0AF1EBBF7901}">
      <dgm:prSet/>
      <dgm:spPr/>
      <dgm:t>
        <a:bodyPr/>
        <a:lstStyle/>
        <a:p>
          <a:endParaRPr lang="en-US"/>
        </a:p>
      </dgm:t>
    </dgm:pt>
    <dgm:pt modelId="{47C9ABFC-3913-4E05-BDE4-A70AFCFA1969}" type="sibTrans" cxnId="{927A25A6-885B-403C-B99A-0AF1EBBF7901}">
      <dgm:prSet/>
      <dgm:spPr/>
      <dgm:t>
        <a:bodyPr/>
        <a:lstStyle/>
        <a:p>
          <a:endParaRPr lang="en-US"/>
        </a:p>
      </dgm:t>
    </dgm:pt>
    <dgm:pt modelId="{E3DF3C48-FB34-4157-BF5D-CD51DB01202C}">
      <dgm:prSet phldrT="[Text]" custT="1"/>
      <dgm:spPr/>
      <dgm:t>
        <a:bodyPr/>
        <a:lstStyle/>
        <a:p>
          <a:r>
            <a:rPr lang="fa-IR" sz="3200" b="1" dirty="0"/>
            <a:t>بررسی بالینی تاریخچه معاینه</a:t>
          </a:r>
          <a:endParaRPr lang="en-US" sz="3200" b="1" dirty="0"/>
        </a:p>
      </dgm:t>
    </dgm:pt>
    <dgm:pt modelId="{25F5219A-8D1C-4120-AE22-89554B38AB36}" type="parTrans" cxnId="{580236C5-C907-4777-88F6-94282F774B3D}">
      <dgm:prSet/>
      <dgm:spPr/>
      <dgm:t>
        <a:bodyPr/>
        <a:lstStyle/>
        <a:p>
          <a:endParaRPr lang="en-US"/>
        </a:p>
      </dgm:t>
    </dgm:pt>
    <dgm:pt modelId="{4BDF87A4-E54B-44FB-A6B4-D9264B229E79}" type="sibTrans" cxnId="{580236C5-C907-4777-88F6-94282F774B3D}">
      <dgm:prSet/>
      <dgm:spPr/>
      <dgm:t>
        <a:bodyPr/>
        <a:lstStyle/>
        <a:p>
          <a:endParaRPr lang="en-US"/>
        </a:p>
      </dgm:t>
    </dgm:pt>
    <dgm:pt modelId="{4BA3F9A1-E65A-4792-A296-876A9F4730C9}">
      <dgm:prSet phldrT="[Text]" custT="1"/>
      <dgm:spPr/>
      <dgm:t>
        <a:bodyPr/>
        <a:lstStyle/>
        <a:p>
          <a:r>
            <a:rPr lang="fa-IR" sz="3200" b="1" dirty="0"/>
            <a:t>آزمایشگاه </a:t>
          </a:r>
          <a:r>
            <a:rPr lang="fa-IR" sz="2800" b="1" dirty="0"/>
            <a:t>تصویربرداری </a:t>
          </a:r>
          <a:endParaRPr lang="en-US" sz="3200" b="1" dirty="0"/>
        </a:p>
      </dgm:t>
    </dgm:pt>
    <dgm:pt modelId="{8C6B904E-C7CD-40AE-9796-DD45D37058A1}" type="parTrans" cxnId="{FFA86AB7-2950-4082-9A6B-55243C80FB5C}">
      <dgm:prSet/>
      <dgm:spPr/>
      <dgm:t>
        <a:bodyPr/>
        <a:lstStyle/>
        <a:p>
          <a:endParaRPr lang="en-US"/>
        </a:p>
      </dgm:t>
    </dgm:pt>
    <dgm:pt modelId="{29370AE1-23FA-4819-A402-DFDEC4A60E25}" type="sibTrans" cxnId="{FFA86AB7-2950-4082-9A6B-55243C80FB5C}">
      <dgm:prSet/>
      <dgm:spPr/>
      <dgm:t>
        <a:bodyPr/>
        <a:lstStyle/>
        <a:p>
          <a:endParaRPr lang="en-US"/>
        </a:p>
      </dgm:t>
    </dgm:pt>
    <dgm:pt modelId="{BFD539CB-B80C-4CAC-A485-7B64E3D7482E}">
      <dgm:prSet custT="1"/>
      <dgm:spPr/>
      <dgm:t>
        <a:bodyPr/>
        <a:lstStyle/>
        <a:p>
          <a:r>
            <a:rPr lang="fa-IR" sz="3200" b="1" dirty="0"/>
            <a:t>درمان</a:t>
          </a:r>
          <a:endParaRPr lang="en-US" sz="3200" b="1" dirty="0"/>
        </a:p>
      </dgm:t>
    </dgm:pt>
    <dgm:pt modelId="{2DE1100E-1036-41EB-8D75-E08B2A88901D}" type="parTrans" cxnId="{B670FB01-745E-47FE-9DB4-7ACC90721004}">
      <dgm:prSet/>
      <dgm:spPr/>
      <dgm:t>
        <a:bodyPr/>
        <a:lstStyle/>
        <a:p>
          <a:endParaRPr lang="en-US"/>
        </a:p>
      </dgm:t>
    </dgm:pt>
    <dgm:pt modelId="{956EF5D5-0954-446F-A126-565ED421B37C}" type="sibTrans" cxnId="{B670FB01-745E-47FE-9DB4-7ACC90721004}">
      <dgm:prSet/>
      <dgm:spPr/>
      <dgm:t>
        <a:bodyPr/>
        <a:lstStyle/>
        <a:p>
          <a:endParaRPr lang="en-US"/>
        </a:p>
      </dgm:t>
    </dgm:pt>
    <dgm:pt modelId="{F38B7144-3A5B-45B3-BA11-9FDC14DC3AC6}">
      <dgm:prSet custT="1"/>
      <dgm:spPr/>
      <dgm:t>
        <a:bodyPr/>
        <a:lstStyle/>
        <a:p>
          <a:r>
            <a:rPr lang="fa-IR" sz="3200" b="1" dirty="0"/>
            <a:t>پیگیری</a:t>
          </a:r>
          <a:endParaRPr lang="en-US" sz="3200" b="1" dirty="0"/>
        </a:p>
      </dgm:t>
    </dgm:pt>
    <dgm:pt modelId="{89CD13B2-0FB7-44E4-9E53-4BCF6FB45F22}" type="parTrans" cxnId="{FD10E2BB-9A8E-4A75-BA6C-F754092E6001}">
      <dgm:prSet/>
      <dgm:spPr/>
      <dgm:t>
        <a:bodyPr/>
        <a:lstStyle/>
        <a:p>
          <a:endParaRPr lang="en-US"/>
        </a:p>
      </dgm:t>
    </dgm:pt>
    <dgm:pt modelId="{0E407EDA-6E8F-463B-A4C2-15836067B35E}" type="sibTrans" cxnId="{FD10E2BB-9A8E-4A75-BA6C-F754092E6001}">
      <dgm:prSet/>
      <dgm:spPr/>
      <dgm:t>
        <a:bodyPr/>
        <a:lstStyle/>
        <a:p>
          <a:endParaRPr lang="en-US"/>
        </a:p>
      </dgm:t>
    </dgm:pt>
    <dgm:pt modelId="{6605BA14-1A60-481B-86A8-FF8D73E1C4F2}" type="pres">
      <dgm:prSet presAssocID="{375B28EA-7C8C-49F2-8C5F-5F036D283DB3}" presName="rootnode" presStyleCnt="0">
        <dgm:presLayoutVars>
          <dgm:chMax/>
          <dgm:chPref/>
          <dgm:dir/>
          <dgm:animLvl val="lvl"/>
        </dgm:presLayoutVars>
      </dgm:prSet>
      <dgm:spPr/>
    </dgm:pt>
    <dgm:pt modelId="{2C8CF47E-9AE6-4716-8543-69B32EA18F9D}" type="pres">
      <dgm:prSet presAssocID="{A5F09FE8-98AC-4947-9CDA-11D453FEDCA5}" presName="composite" presStyleCnt="0"/>
      <dgm:spPr/>
    </dgm:pt>
    <dgm:pt modelId="{83124154-DD2D-4A99-96DA-BF09C317FE96}" type="pres">
      <dgm:prSet presAssocID="{A5F09FE8-98AC-4947-9CDA-11D453FEDCA5}" presName="LShape" presStyleLbl="alignNode1" presStyleIdx="0" presStyleCnt="9"/>
      <dgm:spPr/>
    </dgm:pt>
    <dgm:pt modelId="{11B0BDF0-EB26-4067-9937-98ACF51F9177}" type="pres">
      <dgm:prSet presAssocID="{A5F09FE8-98AC-4947-9CDA-11D453FEDCA5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286DE295-6ACE-4839-8CC0-34C199B6206A}" type="pres">
      <dgm:prSet presAssocID="{A5F09FE8-98AC-4947-9CDA-11D453FEDCA5}" presName="Triangle" presStyleLbl="alignNode1" presStyleIdx="1" presStyleCnt="9"/>
      <dgm:spPr/>
    </dgm:pt>
    <dgm:pt modelId="{D54A19C5-C68C-4194-A5C0-1C77B6D3BFB6}" type="pres">
      <dgm:prSet presAssocID="{47C9ABFC-3913-4E05-BDE4-A70AFCFA1969}" presName="sibTrans" presStyleCnt="0"/>
      <dgm:spPr/>
    </dgm:pt>
    <dgm:pt modelId="{2C6D1354-9548-4E46-A057-C5AD5233CB4C}" type="pres">
      <dgm:prSet presAssocID="{47C9ABFC-3913-4E05-BDE4-A70AFCFA1969}" presName="space" presStyleCnt="0"/>
      <dgm:spPr/>
    </dgm:pt>
    <dgm:pt modelId="{D176C268-1C27-4876-A888-5E19ACCE014F}" type="pres">
      <dgm:prSet presAssocID="{E3DF3C48-FB34-4157-BF5D-CD51DB01202C}" presName="composite" presStyleCnt="0"/>
      <dgm:spPr/>
    </dgm:pt>
    <dgm:pt modelId="{C38DD92F-41EA-4C82-9BD9-F8BC9C2200AC}" type="pres">
      <dgm:prSet presAssocID="{E3DF3C48-FB34-4157-BF5D-CD51DB01202C}" presName="LShape" presStyleLbl="alignNode1" presStyleIdx="2" presStyleCnt="9"/>
      <dgm:spPr/>
    </dgm:pt>
    <dgm:pt modelId="{71C01E94-172A-4BFF-A40C-522A85EFA02E}" type="pres">
      <dgm:prSet presAssocID="{E3DF3C48-FB34-4157-BF5D-CD51DB01202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AD3BCE69-6518-4BD1-9DDA-00597EE49632}" type="pres">
      <dgm:prSet presAssocID="{E3DF3C48-FB34-4157-BF5D-CD51DB01202C}" presName="Triangle" presStyleLbl="alignNode1" presStyleIdx="3" presStyleCnt="9"/>
      <dgm:spPr/>
    </dgm:pt>
    <dgm:pt modelId="{41F28BC8-B3B9-4CD5-B70F-FCE63869C65D}" type="pres">
      <dgm:prSet presAssocID="{4BDF87A4-E54B-44FB-A6B4-D9264B229E79}" presName="sibTrans" presStyleCnt="0"/>
      <dgm:spPr/>
    </dgm:pt>
    <dgm:pt modelId="{254F872C-A08A-4FBB-BB9E-A5AF8235C924}" type="pres">
      <dgm:prSet presAssocID="{4BDF87A4-E54B-44FB-A6B4-D9264B229E79}" presName="space" presStyleCnt="0"/>
      <dgm:spPr/>
    </dgm:pt>
    <dgm:pt modelId="{AC86F550-2580-4B11-933C-400172BE6C17}" type="pres">
      <dgm:prSet presAssocID="{4BA3F9A1-E65A-4792-A296-876A9F4730C9}" presName="composite" presStyleCnt="0"/>
      <dgm:spPr/>
    </dgm:pt>
    <dgm:pt modelId="{755A168F-A612-426F-BC4B-F535C35D60AC}" type="pres">
      <dgm:prSet presAssocID="{4BA3F9A1-E65A-4792-A296-876A9F4730C9}" presName="LShape" presStyleLbl="alignNode1" presStyleIdx="4" presStyleCnt="9"/>
      <dgm:spPr/>
    </dgm:pt>
    <dgm:pt modelId="{51E5F11B-3678-466A-AEEE-28F46952CB94}" type="pres">
      <dgm:prSet presAssocID="{4BA3F9A1-E65A-4792-A296-876A9F4730C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2B24A8DF-6713-4C27-8D36-C19FD1431BBD}" type="pres">
      <dgm:prSet presAssocID="{4BA3F9A1-E65A-4792-A296-876A9F4730C9}" presName="Triangle" presStyleLbl="alignNode1" presStyleIdx="5" presStyleCnt="9"/>
      <dgm:spPr/>
    </dgm:pt>
    <dgm:pt modelId="{EA307098-3B18-48B4-8ECD-250B0EB778A8}" type="pres">
      <dgm:prSet presAssocID="{29370AE1-23FA-4819-A402-DFDEC4A60E25}" presName="sibTrans" presStyleCnt="0"/>
      <dgm:spPr/>
    </dgm:pt>
    <dgm:pt modelId="{18FBA1D9-4970-45BF-AA80-A2ACC580B425}" type="pres">
      <dgm:prSet presAssocID="{29370AE1-23FA-4819-A402-DFDEC4A60E25}" presName="space" presStyleCnt="0"/>
      <dgm:spPr/>
    </dgm:pt>
    <dgm:pt modelId="{6E790DB8-D1BB-4982-9222-60148ACCFFA7}" type="pres">
      <dgm:prSet presAssocID="{BFD539CB-B80C-4CAC-A485-7B64E3D7482E}" presName="composite" presStyleCnt="0"/>
      <dgm:spPr/>
    </dgm:pt>
    <dgm:pt modelId="{60FFEF74-F76B-4B47-85A5-991803F2DCA9}" type="pres">
      <dgm:prSet presAssocID="{BFD539CB-B80C-4CAC-A485-7B64E3D7482E}" presName="LShape" presStyleLbl="alignNode1" presStyleIdx="6" presStyleCnt="9"/>
      <dgm:spPr/>
    </dgm:pt>
    <dgm:pt modelId="{CF0E8EF9-0066-4AA9-9537-F4B68451D2E2}" type="pres">
      <dgm:prSet presAssocID="{BFD539CB-B80C-4CAC-A485-7B64E3D7482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28C2A846-B395-4E30-9625-D939F8D58946}" type="pres">
      <dgm:prSet presAssocID="{BFD539CB-B80C-4CAC-A485-7B64E3D7482E}" presName="Triangle" presStyleLbl="alignNode1" presStyleIdx="7" presStyleCnt="9"/>
      <dgm:spPr/>
    </dgm:pt>
    <dgm:pt modelId="{92511422-1DCB-40CB-A33A-084458B19923}" type="pres">
      <dgm:prSet presAssocID="{956EF5D5-0954-446F-A126-565ED421B37C}" presName="sibTrans" presStyleCnt="0"/>
      <dgm:spPr/>
    </dgm:pt>
    <dgm:pt modelId="{AE012AAB-CDD2-48BD-8A08-09640B299EC8}" type="pres">
      <dgm:prSet presAssocID="{956EF5D5-0954-446F-A126-565ED421B37C}" presName="space" presStyleCnt="0"/>
      <dgm:spPr/>
    </dgm:pt>
    <dgm:pt modelId="{F9632E8C-2D86-4E24-B7B9-CA0C8C0F6F20}" type="pres">
      <dgm:prSet presAssocID="{F38B7144-3A5B-45B3-BA11-9FDC14DC3AC6}" presName="composite" presStyleCnt="0"/>
      <dgm:spPr/>
    </dgm:pt>
    <dgm:pt modelId="{DB5FA885-3F2C-4374-97D5-714A7A547048}" type="pres">
      <dgm:prSet presAssocID="{F38B7144-3A5B-45B3-BA11-9FDC14DC3AC6}" presName="LShape" presStyleLbl="alignNode1" presStyleIdx="8" presStyleCnt="9"/>
      <dgm:spPr/>
    </dgm:pt>
    <dgm:pt modelId="{471251E3-3918-43D9-9B6E-5821DA15AF73}" type="pres">
      <dgm:prSet presAssocID="{F38B7144-3A5B-45B3-BA11-9FDC14DC3AC6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670FB01-745E-47FE-9DB4-7ACC90721004}" srcId="{375B28EA-7C8C-49F2-8C5F-5F036D283DB3}" destId="{BFD539CB-B80C-4CAC-A485-7B64E3D7482E}" srcOrd="3" destOrd="0" parTransId="{2DE1100E-1036-41EB-8D75-E08B2A88901D}" sibTransId="{956EF5D5-0954-446F-A126-565ED421B37C}"/>
    <dgm:cxn modelId="{97F72705-11E0-4A61-8FD3-602CA070A48E}" type="presOf" srcId="{BFD539CB-B80C-4CAC-A485-7B64E3D7482E}" destId="{CF0E8EF9-0066-4AA9-9537-F4B68451D2E2}" srcOrd="0" destOrd="0" presId="urn:microsoft.com/office/officeart/2009/3/layout/StepUpProcess"/>
    <dgm:cxn modelId="{4008C651-3C24-4C02-83A3-00A6BD01F067}" type="presOf" srcId="{E3DF3C48-FB34-4157-BF5D-CD51DB01202C}" destId="{71C01E94-172A-4BFF-A40C-522A85EFA02E}" srcOrd="0" destOrd="0" presId="urn:microsoft.com/office/officeart/2009/3/layout/StepUpProcess"/>
    <dgm:cxn modelId="{0038B855-CA3C-4C97-B633-F6391190EE53}" type="presOf" srcId="{4BA3F9A1-E65A-4792-A296-876A9F4730C9}" destId="{51E5F11B-3678-466A-AEEE-28F46952CB94}" srcOrd="0" destOrd="0" presId="urn:microsoft.com/office/officeart/2009/3/layout/StepUpProcess"/>
    <dgm:cxn modelId="{03862B5A-0DD8-494C-B31E-C42B532213A3}" type="presOf" srcId="{A5F09FE8-98AC-4947-9CDA-11D453FEDCA5}" destId="{11B0BDF0-EB26-4067-9937-98ACF51F9177}" srcOrd="0" destOrd="0" presId="urn:microsoft.com/office/officeart/2009/3/layout/StepUpProcess"/>
    <dgm:cxn modelId="{927A25A6-885B-403C-B99A-0AF1EBBF7901}" srcId="{375B28EA-7C8C-49F2-8C5F-5F036D283DB3}" destId="{A5F09FE8-98AC-4947-9CDA-11D453FEDCA5}" srcOrd="0" destOrd="0" parTransId="{DDA58543-7E9F-4562-B9EF-C73C7979D544}" sibTransId="{47C9ABFC-3913-4E05-BDE4-A70AFCFA1969}"/>
    <dgm:cxn modelId="{FFA86AB7-2950-4082-9A6B-55243C80FB5C}" srcId="{375B28EA-7C8C-49F2-8C5F-5F036D283DB3}" destId="{4BA3F9A1-E65A-4792-A296-876A9F4730C9}" srcOrd="2" destOrd="0" parTransId="{8C6B904E-C7CD-40AE-9796-DD45D37058A1}" sibTransId="{29370AE1-23FA-4819-A402-DFDEC4A60E25}"/>
    <dgm:cxn modelId="{FD10E2BB-9A8E-4A75-BA6C-F754092E6001}" srcId="{375B28EA-7C8C-49F2-8C5F-5F036D283DB3}" destId="{F38B7144-3A5B-45B3-BA11-9FDC14DC3AC6}" srcOrd="4" destOrd="0" parTransId="{89CD13B2-0FB7-44E4-9E53-4BCF6FB45F22}" sibTransId="{0E407EDA-6E8F-463B-A4C2-15836067B35E}"/>
    <dgm:cxn modelId="{580236C5-C907-4777-88F6-94282F774B3D}" srcId="{375B28EA-7C8C-49F2-8C5F-5F036D283DB3}" destId="{E3DF3C48-FB34-4157-BF5D-CD51DB01202C}" srcOrd="1" destOrd="0" parTransId="{25F5219A-8D1C-4120-AE22-89554B38AB36}" sibTransId="{4BDF87A4-E54B-44FB-A6B4-D9264B229E79}"/>
    <dgm:cxn modelId="{48D1CBCA-4D50-4595-81EF-0E2E2C1D0D09}" type="presOf" srcId="{F38B7144-3A5B-45B3-BA11-9FDC14DC3AC6}" destId="{471251E3-3918-43D9-9B6E-5821DA15AF73}" srcOrd="0" destOrd="0" presId="urn:microsoft.com/office/officeart/2009/3/layout/StepUpProcess"/>
    <dgm:cxn modelId="{0F67D5D8-5E4F-400C-BD4D-7A6FF89F244B}" type="presOf" srcId="{375B28EA-7C8C-49F2-8C5F-5F036D283DB3}" destId="{6605BA14-1A60-481B-86A8-FF8D73E1C4F2}" srcOrd="0" destOrd="0" presId="urn:microsoft.com/office/officeart/2009/3/layout/StepUpProcess"/>
    <dgm:cxn modelId="{15ED2D5F-20AE-49C9-8F86-F430DF3805C0}" type="presParOf" srcId="{6605BA14-1A60-481B-86A8-FF8D73E1C4F2}" destId="{2C8CF47E-9AE6-4716-8543-69B32EA18F9D}" srcOrd="0" destOrd="0" presId="urn:microsoft.com/office/officeart/2009/3/layout/StepUpProcess"/>
    <dgm:cxn modelId="{EAD079B4-01BC-4816-9614-1B965FE51418}" type="presParOf" srcId="{2C8CF47E-9AE6-4716-8543-69B32EA18F9D}" destId="{83124154-DD2D-4A99-96DA-BF09C317FE96}" srcOrd="0" destOrd="0" presId="urn:microsoft.com/office/officeart/2009/3/layout/StepUpProcess"/>
    <dgm:cxn modelId="{C87C400D-C204-4E84-9591-018F34141B84}" type="presParOf" srcId="{2C8CF47E-9AE6-4716-8543-69B32EA18F9D}" destId="{11B0BDF0-EB26-4067-9937-98ACF51F9177}" srcOrd="1" destOrd="0" presId="urn:microsoft.com/office/officeart/2009/3/layout/StepUpProcess"/>
    <dgm:cxn modelId="{3668ABD1-3862-40BC-9ABD-EB722880F63A}" type="presParOf" srcId="{2C8CF47E-9AE6-4716-8543-69B32EA18F9D}" destId="{286DE295-6ACE-4839-8CC0-34C199B6206A}" srcOrd="2" destOrd="0" presId="urn:microsoft.com/office/officeart/2009/3/layout/StepUpProcess"/>
    <dgm:cxn modelId="{E2D18F1E-8C45-4821-924E-C99C4440423C}" type="presParOf" srcId="{6605BA14-1A60-481B-86A8-FF8D73E1C4F2}" destId="{D54A19C5-C68C-4194-A5C0-1C77B6D3BFB6}" srcOrd="1" destOrd="0" presId="urn:microsoft.com/office/officeart/2009/3/layout/StepUpProcess"/>
    <dgm:cxn modelId="{0CE73017-A892-48CE-8DC3-1B2EFA3DC29C}" type="presParOf" srcId="{D54A19C5-C68C-4194-A5C0-1C77B6D3BFB6}" destId="{2C6D1354-9548-4E46-A057-C5AD5233CB4C}" srcOrd="0" destOrd="0" presId="urn:microsoft.com/office/officeart/2009/3/layout/StepUpProcess"/>
    <dgm:cxn modelId="{22B6B91F-B33E-45E3-A5EE-DBC5099938E7}" type="presParOf" srcId="{6605BA14-1A60-481B-86A8-FF8D73E1C4F2}" destId="{D176C268-1C27-4876-A888-5E19ACCE014F}" srcOrd="2" destOrd="0" presId="urn:microsoft.com/office/officeart/2009/3/layout/StepUpProcess"/>
    <dgm:cxn modelId="{D22093EF-58F5-4252-9270-77792192122C}" type="presParOf" srcId="{D176C268-1C27-4876-A888-5E19ACCE014F}" destId="{C38DD92F-41EA-4C82-9BD9-F8BC9C2200AC}" srcOrd="0" destOrd="0" presId="urn:microsoft.com/office/officeart/2009/3/layout/StepUpProcess"/>
    <dgm:cxn modelId="{02397FF1-9613-4FFB-8DEB-B1ACF6BBAD36}" type="presParOf" srcId="{D176C268-1C27-4876-A888-5E19ACCE014F}" destId="{71C01E94-172A-4BFF-A40C-522A85EFA02E}" srcOrd="1" destOrd="0" presId="urn:microsoft.com/office/officeart/2009/3/layout/StepUpProcess"/>
    <dgm:cxn modelId="{D6F51DD1-55E4-4E8C-A41D-6E8298B3D8BF}" type="presParOf" srcId="{D176C268-1C27-4876-A888-5E19ACCE014F}" destId="{AD3BCE69-6518-4BD1-9DDA-00597EE49632}" srcOrd="2" destOrd="0" presId="urn:microsoft.com/office/officeart/2009/3/layout/StepUpProcess"/>
    <dgm:cxn modelId="{3AD197AD-8C4A-472B-8559-E254E6AD17CA}" type="presParOf" srcId="{6605BA14-1A60-481B-86A8-FF8D73E1C4F2}" destId="{41F28BC8-B3B9-4CD5-B70F-FCE63869C65D}" srcOrd="3" destOrd="0" presId="urn:microsoft.com/office/officeart/2009/3/layout/StepUpProcess"/>
    <dgm:cxn modelId="{90045EEB-856B-4B9B-8468-12E95B6B7EFD}" type="presParOf" srcId="{41F28BC8-B3B9-4CD5-B70F-FCE63869C65D}" destId="{254F872C-A08A-4FBB-BB9E-A5AF8235C924}" srcOrd="0" destOrd="0" presId="urn:microsoft.com/office/officeart/2009/3/layout/StepUpProcess"/>
    <dgm:cxn modelId="{8BAAF20B-F2BF-4D3B-9418-167267DFAC62}" type="presParOf" srcId="{6605BA14-1A60-481B-86A8-FF8D73E1C4F2}" destId="{AC86F550-2580-4B11-933C-400172BE6C17}" srcOrd="4" destOrd="0" presId="urn:microsoft.com/office/officeart/2009/3/layout/StepUpProcess"/>
    <dgm:cxn modelId="{FDBB89A8-C721-4EA1-B6DD-8D1A99F0B2B7}" type="presParOf" srcId="{AC86F550-2580-4B11-933C-400172BE6C17}" destId="{755A168F-A612-426F-BC4B-F535C35D60AC}" srcOrd="0" destOrd="0" presId="urn:microsoft.com/office/officeart/2009/3/layout/StepUpProcess"/>
    <dgm:cxn modelId="{43633C0E-0195-48AB-AAB1-72AD8E9CDCA1}" type="presParOf" srcId="{AC86F550-2580-4B11-933C-400172BE6C17}" destId="{51E5F11B-3678-466A-AEEE-28F46952CB94}" srcOrd="1" destOrd="0" presId="urn:microsoft.com/office/officeart/2009/3/layout/StepUpProcess"/>
    <dgm:cxn modelId="{2E4C338B-E469-4681-81FB-27405602ADAA}" type="presParOf" srcId="{AC86F550-2580-4B11-933C-400172BE6C17}" destId="{2B24A8DF-6713-4C27-8D36-C19FD1431BBD}" srcOrd="2" destOrd="0" presId="urn:microsoft.com/office/officeart/2009/3/layout/StepUpProcess"/>
    <dgm:cxn modelId="{DEF6B17A-D969-4175-A984-43335AE3EF9B}" type="presParOf" srcId="{6605BA14-1A60-481B-86A8-FF8D73E1C4F2}" destId="{EA307098-3B18-48B4-8ECD-250B0EB778A8}" srcOrd="5" destOrd="0" presId="urn:microsoft.com/office/officeart/2009/3/layout/StepUpProcess"/>
    <dgm:cxn modelId="{5ECFD755-7E39-431F-87D5-53B4D8358093}" type="presParOf" srcId="{EA307098-3B18-48B4-8ECD-250B0EB778A8}" destId="{18FBA1D9-4970-45BF-AA80-A2ACC580B425}" srcOrd="0" destOrd="0" presId="urn:microsoft.com/office/officeart/2009/3/layout/StepUpProcess"/>
    <dgm:cxn modelId="{A5F0997E-88FA-462C-98C4-D90524D03DD1}" type="presParOf" srcId="{6605BA14-1A60-481B-86A8-FF8D73E1C4F2}" destId="{6E790DB8-D1BB-4982-9222-60148ACCFFA7}" srcOrd="6" destOrd="0" presId="urn:microsoft.com/office/officeart/2009/3/layout/StepUpProcess"/>
    <dgm:cxn modelId="{D30BEA37-1E67-4B6C-957D-455829565E56}" type="presParOf" srcId="{6E790DB8-D1BB-4982-9222-60148ACCFFA7}" destId="{60FFEF74-F76B-4B47-85A5-991803F2DCA9}" srcOrd="0" destOrd="0" presId="urn:microsoft.com/office/officeart/2009/3/layout/StepUpProcess"/>
    <dgm:cxn modelId="{01C0AF7E-2429-44E5-9B97-581EB0EDBCF1}" type="presParOf" srcId="{6E790DB8-D1BB-4982-9222-60148ACCFFA7}" destId="{CF0E8EF9-0066-4AA9-9537-F4B68451D2E2}" srcOrd="1" destOrd="0" presId="urn:microsoft.com/office/officeart/2009/3/layout/StepUpProcess"/>
    <dgm:cxn modelId="{22565602-0329-4E46-8530-AA1F848000E4}" type="presParOf" srcId="{6E790DB8-D1BB-4982-9222-60148ACCFFA7}" destId="{28C2A846-B395-4E30-9625-D939F8D58946}" srcOrd="2" destOrd="0" presId="urn:microsoft.com/office/officeart/2009/3/layout/StepUpProcess"/>
    <dgm:cxn modelId="{94316C32-417F-4DF0-A055-1EF1AADA947A}" type="presParOf" srcId="{6605BA14-1A60-481B-86A8-FF8D73E1C4F2}" destId="{92511422-1DCB-40CB-A33A-084458B19923}" srcOrd="7" destOrd="0" presId="urn:microsoft.com/office/officeart/2009/3/layout/StepUpProcess"/>
    <dgm:cxn modelId="{8E6BEE6D-FC25-414D-A734-D108EFC9DA16}" type="presParOf" srcId="{92511422-1DCB-40CB-A33A-084458B19923}" destId="{AE012AAB-CDD2-48BD-8A08-09640B299EC8}" srcOrd="0" destOrd="0" presId="urn:microsoft.com/office/officeart/2009/3/layout/StepUpProcess"/>
    <dgm:cxn modelId="{0E2E7FB6-A02C-4369-8A18-997578129656}" type="presParOf" srcId="{6605BA14-1A60-481B-86A8-FF8D73E1C4F2}" destId="{F9632E8C-2D86-4E24-B7B9-CA0C8C0F6F20}" srcOrd="8" destOrd="0" presId="urn:microsoft.com/office/officeart/2009/3/layout/StepUpProcess"/>
    <dgm:cxn modelId="{BA3F3F01-0ABB-4740-AD52-DA7D5886C9B3}" type="presParOf" srcId="{F9632E8C-2D86-4E24-B7B9-CA0C8C0F6F20}" destId="{DB5FA885-3F2C-4374-97D5-714A7A547048}" srcOrd="0" destOrd="0" presId="urn:microsoft.com/office/officeart/2009/3/layout/StepUpProcess"/>
    <dgm:cxn modelId="{CFA7DDB9-B3ED-4285-A126-D0E3F596F601}" type="presParOf" srcId="{F9632E8C-2D86-4E24-B7B9-CA0C8C0F6F20}" destId="{471251E3-3918-43D9-9B6E-5821DA15AF7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24154-DD2D-4A99-96DA-BF09C317FE96}">
      <dsp:nvSpPr>
        <dsp:cNvPr id="0" name=""/>
        <dsp:cNvSpPr/>
      </dsp:nvSpPr>
      <dsp:spPr>
        <a:xfrm rot="5400000">
          <a:off x="450345" y="2316425"/>
          <a:ext cx="1350713" cy="224755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B0BDF0-EB26-4067-9937-98ACF51F9177}">
      <dsp:nvSpPr>
        <dsp:cNvPr id="0" name=""/>
        <dsp:cNvSpPr/>
      </dsp:nvSpPr>
      <dsp:spPr>
        <a:xfrm>
          <a:off x="224878" y="2987961"/>
          <a:ext cx="2029106" cy="1778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/>
            <a:t>محل مراجعه</a:t>
          </a:r>
          <a:endParaRPr lang="en-US" sz="3200" b="1" kern="1200" dirty="0"/>
        </a:p>
      </dsp:txBody>
      <dsp:txXfrm>
        <a:off x="224878" y="2987961"/>
        <a:ext cx="2029106" cy="1778630"/>
      </dsp:txXfrm>
    </dsp:sp>
    <dsp:sp modelId="{286DE295-6ACE-4839-8CC0-34C199B6206A}">
      <dsp:nvSpPr>
        <dsp:cNvPr id="0" name=""/>
        <dsp:cNvSpPr/>
      </dsp:nvSpPr>
      <dsp:spPr>
        <a:xfrm>
          <a:off x="1871134" y="2150958"/>
          <a:ext cx="382850" cy="38285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542860"/>
                <a:satOff val="-9141"/>
                <a:lumOff val="73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1542860"/>
                <a:satOff val="-9141"/>
                <a:lumOff val="73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1542860"/>
                <a:satOff val="-9141"/>
                <a:lumOff val="73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542860"/>
              <a:satOff val="-9141"/>
              <a:lumOff val="73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38DD92F-41EA-4C82-9BD9-F8BC9C2200AC}">
      <dsp:nvSpPr>
        <dsp:cNvPr id="0" name=""/>
        <dsp:cNvSpPr/>
      </dsp:nvSpPr>
      <dsp:spPr>
        <a:xfrm rot="5400000">
          <a:off x="2934368" y="1701752"/>
          <a:ext cx="1350713" cy="224755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3085720"/>
                <a:satOff val="-18283"/>
                <a:lumOff val="14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3085720"/>
                <a:satOff val="-18283"/>
                <a:lumOff val="14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3085720"/>
                <a:satOff val="-18283"/>
                <a:lumOff val="14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3085720"/>
              <a:satOff val="-18283"/>
              <a:lumOff val="14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C01E94-172A-4BFF-A40C-522A85EFA02E}">
      <dsp:nvSpPr>
        <dsp:cNvPr id="0" name=""/>
        <dsp:cNvSpPr/>
      </dsp:nvSpPr>
      <dsp:spPr>
        <a:xfrm>
          <a:off x="2708900" y="2373287"/>
          <a:ext cx="2029106" cy="1778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/>
            <a:t>بررسی بالینی تاریخچه معاینه</a:t>
          </a:r>
          <a:endParaRPr lang="en-US" sz="3200" b="1" kern="1200" dirty="0"/>
        </a:p>
      </dsp:txBody>
      <dsp:txXfrm>
        <a:off x="2708900" y="2373287"/>
        <a:ext cx="2029106" cy="1778630"/>
      </dsp:txXfrm>
    </dsp:sp>
    <dsp:sp modelId="{AD3BCE69-6518-4BD1-9DDA-00597EE49632}">
      <dsp:nvSpPr>
        <dsp:cNvPr id="0" name=""/>
        <dsp:cNvSpPr/>
      </dsp:nvSpPr>
      <dsp:spPr>
        <a:xfrm>
          <a:off x="4355157" y="1536284"/>
          <a:ext cx="382850" cy="38285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4628579"/>
                <a:satOff val="-27424"/>
                <a:lumOff val="219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4628579"/>
                <a:satOff val="-27424"/>
                <a:lumOff val="219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4628579"/>
                <a:satOff val="-27424"/>
                <a:lumOff val="219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4628579"/>
              <a:satOff val="-27424"/>
              <a:lumOff val="219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5A168F-A612-426F-BC4B-F535C35D60AC}">
      <dsp:nvSpPr>
        <dsp:cNvPr id="0" name=""/>
        <dsp:cNvSpPr/>
      </dsp:nvSpPr>
      <dsp:spPr>
        <a:xfrm rot="5400000">
          <a:off x="5418391" y="1087078"/>
          <a:ext cx="1350713" cy="224755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6171439"/>
                <a:satOff val="-36566"/>
                <a:lumOff val="2921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6171439"/>
                <a:satOff val="-36566"/>
                <a:lumOff val="2921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6171439"/>
                <a:satOff val="-36566"/>
                <a:lumOff val="2921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6171439"/>
              <a:satOff val="-36566"/>
              <a:lumOff val="292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E5F11B-3678-466A-AEEE-28F46952CB94}">
      <dsp:nvSpPr>
        <dsp:cNvPr id="0" name=""/>
        <dsp:cNvSpPr/>
      </dsp:nvSpPr>
      <dsp:spPr>
        <a:xfrm>
          <a:off x="5192923" y="1758613"/>
          <a:ext cx="2029106" cy="1778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/>
            <a:t>آزمایشگاه </a:t>
          </a:r>
          <a:r>
            <a:rPr lang="fa-IR" sz="2800" b="1" kern="1200" dirty="0"/>
            <a:t>تصویربرداری </a:t>
          </a:r>
          <a:endParaRPr lang="en-US" sz="3200" b="1" kern="1200" dirty="0"/>
        </a:p>
      </dsp:txBody>
      <dsp:txXfrm>
        <a:off x="5192923" y="1758613"/>
        <a:ext cx="2029106" cy="1778630"/>
      </dsp:txXfrm>
    </dsp:sp>
    <dsp:sp modelId="{2B24A8DF-6713-4C27-8D36-C19FD1431BBD}">
      <dsp:nvSpPr>
        <dsp:cNvPr id="0" name=""/>
        <dsp:cNvSpPr/>
      </dsp:nvSpPr>
      <dsp:spPr>
        <a:xfrm>
          <a:off x="6839179" y="921610"/>
          <a:ext cx="382850" cy="38285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7714299"/>
                <a:satOff val="-45707"/>
                <a:lumOff val="365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7714299"/>
                <a:satOff val="-45707"/>
                <a:lumOff val="365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7714299"/>
                <a:satOff val="-45707"/>
                <a:lumOff val="365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7714299"/>
              <a:satOff val="-45707"/>
              <a:lumOff val="3651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FFEF74-F76B-4B47-85A5-991803F2DCA9}">
      <dsp:nvSpPr>
        <dsp:cNvPr id="0" name=""/>
        <dsp:cNvSpPr/>
      </dsp:nvSpPr>
      <dsp:spPr>
        <a:xfrm rot="5400000">
          <a:off x="7902414" y="472404"/>
          <a:ext cx="1350713" cy="224755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9257159"/>
                <a:satOff val="-54848"/>
                <a:lumOff val="4382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9257159"/>
                <a:satOff val="-54848"/>
                <a:lumOff val="4382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9257159"/>
                <a:satOff val="-54848"/>
                <a:lumOff val="4382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9257159"/>
              <a:satOff val="-54848"/>
              <a:lumOff val="438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0E8EF9-0066-4AA9-9537-F4B68451D2E2}">
      <dsp:nvSpPr>
        <dsp:cNvPr id="0" name=""/>
        <dsp:cNvSpPr/>
      </dsp:nvSpPr>
      <dsp:spPr>
        <a:xfrm>
          <a:off x="7676946" y="1143939"/>
          <a:ext cx="2029106" cy="1778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/>
            <a:t>درمان</a:t>
          </a:r>
          <a:endParaRPr lang="en-US" sz="3200" b="1" kern="1200" dirty="0"/>
        </a:p>
      </dsp:txBody>
      <dsp:txXfrm>
        <a:off x="7676946" y="1143939"/>
        <a:ext cx="2029106" cy="1778630"/>
      </dsp:txXfrm>
    </dsp:sp>
    <dsp:sp modelId="{28C2A846-B395-4E30-9625-D939F8D58946}">
      <dsp:nvSpPr>
        <dsp:cNvPr id="0" name=""/>
        <dsp:cNvSpPr/>
      </dsp:nvSpPr>
      <dsp:spPr>
        <a:xfrm>
          <a:off x="9323202" y="306936"/>
          <a:ext cx="382850" cy="38285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0800019"/>
                <a:satOff val="-63990"/>
                <a:lumOff val="511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10800019"/>
                <a:satOff val="-63990"/>
                <a:lumOff val="511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10800019"/>
                <a:satOff val="-63990"/>
                <a:lumOff val="511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0800019"/>
              <a:satOff val="-63990"/>
              <a:lumOff val="5112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5FA885-3F2C-4374-97D5-714A7A547048}">
      <dsp:nvSpPr>
        <dsp:cNvPr id="0" name=""/>
        <dsp:cNvSpPr/>
      </dsp:nvSpPr>
      <dsp:spPr>
        <a:xfrm rot="5400000">
          <a:off x="10386436" y="-142269"/>
          <a:ext cx="1350713" cy="224755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12342879"/>
                <a:satOff val="-73131"/>
                <a:lumOff val="584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12342879"/>
                <a:satOff val="-73131"/>
                <a:lumOff val="584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12342879"/>
                <a:satOff val="-73131"/>
                <a:lumOff val="584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2342879"/>
              <a:satOff val="-73131"/>
              <a:lumOff val="584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1251E3-3918-43D9-9B6E-5821DA15AF73}">
      <dsp:nvSpPr>
        <dsp:cNvPr id="0" name=""/>
        <dsp:cNvSpPr/>
      </dsp:nvSpPr>
      <dsp:spPr>
        <a:xfrm>
          <a:off x="10160969" y="529265"/>
          <a:ext cx="2029106" cy="1778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/>
            <a:t>پیگیری</a:t>
          </a:r>
          <a:endParaRPr lang="en-US" sz="3200" b="1" kern="1200" dirty="0"/>
        </a:p>
      </dsp:txBody>
      <dsp:txXfrm>
        <a:off x="10160969" y="529265"/>
        <a:ext cx="2029106" cy="1778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B3CA0B-6808-1D2C-49AB-F31405A5D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4C60C-780A-1F38-4E19-432DE5572C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37A08-C293-4220-B0BC-3BF2813CF0B0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B9A59-5704-F372-F580-CDB5933AAE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EF1AD-69D4-3C42-3130-483DCE4EF7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D59A7-BA11-43C2-89A9-EF3C7154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22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F7F7F-72C8-4A3D-B86E-9E8FD311F9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2C166-F70B-415C-B6FE-8E15B72F6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1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UC, ulcerative colitis.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5876D-0BE3-4D25-B366-ABD45F6FB6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8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UC, ulcerative colitis.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5876D-0BE3-4D25-B366-ABD45F6FB6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A8AC8F-FDEF-8E85-8A50-5A61DA1E653B}"/>
              </a:ext>
            </a:extLst>
          </p:cNvPr>
          <p:cNvSpPr/>
          <p:nvPr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46D9DBD-EDD1-2230-9379-D0490893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8876" y="6415238"/>
            <a:ext cx="5232464" cy="336883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rgbClr val="124A74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DC98D9-69A1-D478-7A72-31275C58EA82}"/>
              </a:ext>
            </a:extLst>
          </p:cNvPr>
          <p:cNvCxnSpPr>
            <a:cxnSpLocks/>
          </p:cNvCxnSpPr>
          <p:nvPr/>
        </p:nvCxnSpPr>
        <p:spPr>
          <a:xfrm>
            <a:off x="1068920" y="6400800"/>
            <a:ext cx="0" cy="365760"/>
          </a:xfrm>
          <a:prstGeom prst="line">
            <a:avLst/>
          </a:prstGeom>
          <a:ln>
            <a:solidFill>
              <a:srgbClr val="124A74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BE11EB5D-E6FF-9C91-1EE9-1ADA86391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606" y="6455994"/>
            <a:ext cx="663420" cy="2560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2BA754-5D6C-BE92-1DCA-0116F22892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326" y="6513007"/>
            <a:ext cx="1279522" cy="186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FCB8A-8269-348F-BFE7-2350EC313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32270"/>
          <a:stretch/>
        </p:blipFill>
        <p:spPr>
          <a:xfrm>
            <a:off x="8993079" y="6294220"/>
            <a:ext cx="1730449" cy="417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B88309-3F72-4EE8-1E25-7FDF6294A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501" y="5852303"/>
            <a:ext cx="1462752" cy="14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6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810700" y="394633"/>
            <a:ext cx="9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50967" y="15327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0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3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0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91CE4-B1B0-457C-A28D-C1CD5672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2DBDB-5366-4A3C-A077-E168B0C5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5CE17-9260-4E64-A485-491BCE13A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952CA-B751-4E82-BD99-5810B576B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19024-3A0C-4D01-B0F5-F236A9CFE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CDCA8-B67A-4225-A6E7-5FB9EDBB8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7550-BD07-47AC-8A9A-D41587A7791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0536E-681E-4067-91A4-4C164AAC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39299-855B-48AC-87B7-385756B1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5507-3B3F-48C6-985A-A48CD333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43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588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79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95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9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86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- Blue Gradient BG">
    <p:bg>
      <p:bgPr>
        <a:gradFill>
          <a:gsLst>
            <a:gs pos="0">
              <a:srgbClr val="008BD2"/>
            </a:gs>
            <a:gs pos="100000">
              <a:srgbClr val="124A7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CB1A1A-D251-5482-8F6D-54EFAC55D70B}"/>
              </a:ext>
            </a:extLst>
          </p:cNvPr>
          <p:cNvSpPr/>
          <p:nvPr/>
        </p:nvSpPr>
        <p:spPr>
          <a:xfrm>
            <a:off x="0" y="-12324"/>
            <a:ext cx="12192000" cy="1011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681AE-0BA9-3A0C-FF4E-98AD5A92633B}"/>
              </a:ext>
            </a:extLst>
          </p:cNvPr>
          <p:cNvSpPr/>
          <p:nvPr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E8A0C8F-19F0-C8E9-6A0C-D7470A296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606" y="6455994"/>
            <a:ext cx="663420" cy="2560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11CCF0-A7EF-7EBC-5406-4822A17BE042}"/>
              </a:ext>
            </a:extLst>
          </p:cNvPr>
          <p:cNvSpPr/>
          <p:nvPr userDrawn="1"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223E07-3FF8-38CF-0888-8C907FC67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8876" y="6415238"/>
            <a:ext cx="5232464" cy="336883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rgbClr val="124A74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6678F7-C89B-6B01-9F6B-E53549A6AC05}"/>
              </a:ext>
            </a:extLst>
          </p:cNvPr>
          <p:cNvCxnSpPr>
            <a:cxnSpLocks/>
          </p:cNvCxnSpPr>
          <p:nvPr userDrawn="1"/>
        </p:nvCxnSpPr>
        <p:spPr>
          <a:xfrm>
            <a:off x="1068920" y="6400800"/>
            <a:ext cx="0" cy="365760"/>
          </a:xfrm>
          <a:prstGeom prst="line">
            <a:avLst/>
          </a:prstGeom>
          <a:ln>
            <a:solidFill>
              <a:srgbClr val="124A74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B6836B3B-93AA-A492-25F3-73DFAD1E3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606" y="6455994"/>
            <a:ext cx="663420" cy="256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C554D4-D4CB-DC0A-E2ED-0B7D362EEC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326" y="6513007"/>
            <a:ext cx="1279522" cy="186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E8DE8E-799F-577F-714B-A3AF71321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32270"/>
          <a:stretch/>
        </p:blipFill>
        <p:spPr>
          <a:xfrm>
            <a:off x="8993079" y="6294220"/>
            <a:ext cx="1730449" cy="417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C1B1EF-69C9-9BF8-8291-5C739156E6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501" y="5852303"/>
            <a:ext cx="1462752" cy="14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2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942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772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304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221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550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8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0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532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02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58EFDE-3139-7AB4-363B-3C8879041C16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DA402B75-1966-22AF-7F2C-BD35AF5FD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FE018E-E375-DF47-BBE7-CA6B8E96EC27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8849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F11712-81DD-E13E-D0E5-6BF1B063D23A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FD4AFD1-83F1-8CFC-BB12-614A02CC3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1179A-D377-D558-36D0-70749D49E2B7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25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out Photo - White">
    <p:bg>
      <p:bgPr>
        <a:gradFill>
          <a:gsLst>
            <a:gs pos="0">
              <a:srgbClr val="008BD2"/>
            </a:gs>
            <a:gs pos="100000">
              <a:srgbClr val="124A7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514E1C-E2E8-78E0-8DFA-B06E355F5727}"/>
              </a:ext>
            </a:extLst>
          </p:cNvPr>
          <p:cNvSpPr/>
          <p:nvPr/>
        </p:nvSpPr>
        <p:spPr>
          <a:xfrm flipV="1">
            <a:off x="0" y="-51253"/>
            <a:ext cx="12192000" cy="479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33742-E6D1-5BA4-BD74-24A2301EA4C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511984" y="5275760"/>
            <a:ext cx="9193432" cy="40426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45">
            <a:extLst>
              <a:ext uri="{FF2B5EF4-FFF2-40B4-BE49-F238E27FC236}">
                <a16:creationId xmlns:a16="http://schemas.microsoft.com/office/drawing/2014/main" id="{AC19DC8C-8036-FB4F-4491-AD7E34C4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84" y="927415"/>
            <a:ext cx="9193432" cy="18926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008BD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B88A4E-F815-E21C-CE64-F615016C2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184" y="3812903"/>
            <a:ext cx="1229904" cy="474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ABD30D-00D3-8373-D59D-8C3B81EF23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6" y="3489413"/>
            <a:ext cx="1121633" cy="112163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A4F161-54FD-C43C-37D2-A88EC5F8D41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499284" y="2978787"/>
            <a:ext cx="9193432" cy="404266"/>
          </a:xfrm>
        </p:spPr>
        <p:txBody>
          <a:bodyPr>
            <a:noAutofit/>
          </a:bodyPr>
          <a:lstStyle>
            <a:lvl1pPr marL="0" indent="0">
              <a:buNone/>
              <a:defRPr sz="2000" baseline="30000">
                <a:solidFill>
                  <a:srgbClr val="124A74"/>
                </a:solidFill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IBD Experts Summit- Tehran 27th September </a:t>
            </a:r>
          </a:p>
        </p:txBody>
      </p:sp>
    </p:spTree>
    <p:extLst>
      <p:ext uri="{BB962C8B-B14F-4D97-AF65-F5344CB8AC3E}">
        <p14:creationId xmlns:p14="http://schemas.microsoft.com/office/powerpoint/2010/main" val="1878753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4DAA041-E23B-1021-CBC4-5AB48B101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413" y="5721289"/>
            <a:ext cx="2944728" cy="7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65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ABCE49-BA5F-763B-78FA-F45F4798994F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6E5004C-F84D-D49B-ACC1-27EA81989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F40DCE-A15B-1C69-868F-154B04D84775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346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21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8682A-04FB-0AD2-D942-0259187BD2DD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017E9A5-AB67-49FA-0BE1-A29DBD5A9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79B23-FE11-68B9-C3ED-AA819F81D53B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998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3BE424-CE79-6691-5881-6969B46C3F31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09DE09E-EABD-794A-6C6D-5BE632502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286300-1788-6295-0E5F-BC6449581722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54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ADD030-A867-F8FE-068B-C7656FD55D0D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DCDD86DA-A026-3ED1-BDB4-C45BED107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3E593A-1F50-CFC5-2C25-DEE32A36BC42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34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2CB94A-43F4-8AA4-435A-91B8B505AA10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D59DED6-DBF6-9F30-52BF-60447881E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2685F8-0E78-F703-BAF2-7C144C699223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484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731321E-1611-D616-FE38-EF088484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413" y="5721289"/>
            <a:ext cx="2944728" cy="7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5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06910" indent="-306910"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tabLst/>
              <a:defRPr/>
            </a:lvl1pPr>
            <a:lvl2pPr marL="914377" indent="-376757"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tabLst/>
              <a:defRPr/>
            </a:lvl2pPr>
            <a:lvl3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3pPr>
            <a:lvl4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4pPr>
            <a:lvl5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04656-4530-2F4E-A49C-226582CD4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6246285"/>
            <a:ext cx="8936567" cy="510116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buFontTx/>
              <a:buNone/>
              <a:defRPr sz="1200"/>
            </a:lvl1pPr>
            <a:lvl2pPr marL="4233" indent="0">
              <a:spcAft>
                <a:spcPts val="0"/>
              </a:spcAft>
              <a:buFontTx/>
              <a:buNone/>
              <a:tabLst/>
              <a:defRPr sz="1200"/>
            </a:lvl2pPr>
            <a:lvl3pPr marL="4233" indent="0">
              <a:spcAft>
                <a:spcPts val="0"/>
              </a:spcAft>
              <a:buFontTx/>
              <a:buNone/>
              <a:tabLst/>
              <a:defRPr sz="1200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761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06910" indent="-306910"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tabLst/>
              <a:defRPr/>
            </a:lvl1pPr>
            <a:lvl2pPr marL="914377" indent="-376757"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tabLst/>
              <a:defRPr/>
            </a:lvl2pPr>
            <a:lvl3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3pPr>
            <a:lvl4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4pPr>
            <a:lvl5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04656-4530-2F4E-A49C-226582CD4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6246285"/>
            <a:ext cx="8936567" cy="510116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buFontTx/>
              <a:buNone/>
              <a:defRPr sz="1200"/>
            </a:lvl1pPr>
            <a:lvl2pPr marL="4233" indent="0">
              <a:spcAft>
                <a:spcPts val="0"/>
              </a:spcAft>
              <a:buFontTx/>
              <a:buNone/>
              <a:tabLst/>
              <a:defRPr sz="1200"/>
            </a:lvl2pPr>
            <a:lvl3pPr marL="4233" indent="0">
              <a:spcAft>
                <a:spcPts val="0"/>
              </a:spcAft>
              <a:buFontTx/>
              <a:buNone/>
              <a:tabLst/>
              <a:defRPr sz="1200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35454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04AA5F-7C19-8F49-495A-151994776B91}"/>
              </a:ext>
            </a:extLst>
          </p:cNvPr>
          <p:cNvGrpSpPr/>
          <p:nvPr userDrawn="1"/>
        </p:nvGrpSpPr>
        <p:grpSpPr>
          <a:xfrm>
            <a:off x="0" y="10872"/>
            <a:ext cx="12192000" cy="6836256"/>
            <a:chOff x="-1" y="-129742"/>
            <a:chExt cx="9923623" cy="6987742"/>
          </a:xfrm>
        </p:grpSpPr>
        <p:pic>
          <p:nvPicPr>
            <p:cNvPr id="7" name="26DD39D9-4B0A-46EC-B923-63C47B04BA52" descr="adobestock-312438662.jpg">
              <a:extLst>
                <a:ext uri="{FF2B5EF4-FFF2-40B4-BE49-F238E27FC236}">
                  <a16:creationId xmlns:a16="http://schemas.microsoft.com/office/drawing/2014/main" id="{8C027086-4F3D-40D7-EB47-AEBE61C12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81" b="-1"/>
            <a:stretch/>
          </p:blipFill>
          <p:spPr bwMode="auto">
            <a:xfrm>
              <a:off x="0" y="223520"/>
              <a:ext cx="9923622" cy="663448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18DBAC-188F-B0D3-8EEA-6700585A8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29742"/>
              <a:ext cx="9923622" cy="4381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7C670B1-8E33-3120-AAB8-832F6385FC73}"/>
              </a:ext>
            </a:extLst>
          </p:cNvPr>
          <p:cNvSpPr txBox="1"/>
          <p:nvPr userDrawn="1"/>
        </p:nvSpPr>
        <p:spPr>
          <a:xfrm>
            <a:off x="3680512" y="1870247"/>
            <a:ext cx="7747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464F"/>
                </a:solidFill>
              </a:rPr>
              <a:t>Shape a Dynamic 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335CB-373C-9AE2-CAFF-2C3B6C54FAA3}"/>
              </a:ext>
            </a:extLst>
          </p:cNvPr>
          <p:cNvSpPr txBox="1"/>
          <p:nvPr userDrawn="1"/>
        </p:nvSpPr>
        <p:spPr>
          <a:xfrm>
            <a:off x="3680512" y="2459212"/>
            <a:ext cx="6198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53661"/>
                </a:solidFill>
                <a:latin typeface="Anjoman Light" panose="00000400000000000000" pitchFamily="2" charset="-78"/>
                <a:cs typeface="Anjoman Light" panose="00000400000000000000" pitchFamily="2" charset="-78"/>
              </a:rPr>
              <a:t>Simple Solution, Significant Impact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C7685-C75F-4627-F48F-2D8A6AF84C9A}"/>
              </a:ext>
            </a:extLst>
          </p:cNvPr>
          <p:cNvSpPr/>
          <p:nvPr userDrawn="1"/>
        </p:nvSpPr>
        <p:spPr>
          <a:xfrm>
            <a:off x="4433393" y="309590"/>
            <a:ext cx="3680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45055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06910" indent="-306910"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tabLst/>
              <a:defRPr/>
            </a:lvl1pPr>
            <a:lvl2pPr marL="914377" indent="-376757"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tabLst/>
              <a:defRPr/>
            </a:lvl2pPr>
            <a:lvl3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3pPr>
            <a:lvl4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4pPr>
            <a:lvl5pPr>
              <a:spcBef>
                <a:spcPts val="0"/>
              </a:spcBef>
              <a:spcAft>
                <a:spcPts val="896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04656-4530-2F4E-A49C-226582CD4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6246285"/>
            <a:ext cx="8936567" cy="510116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buFontTx/>
              <a:buNone/>
              <a:defRPr sz="1200"/>
            </a:lvl1pPr>
            <a:lvl2pPr marL="4233" indent="0">
              <a:spcAft>
                <a:spcPts val="0"/>
              </a:spcAft>
              <a:buFontTx/>
              <a:buNone/>
              <a:tabLst/>
              <a:defRPr sz="1200"/>
            </a:lvl2pPr>
            <a:lvl3pPr marL="4233" indent="0">
              <a:spcAft>
                <a:spcPts val="0"/>
              </a:spcAft>
              <a:buFontTx/>
              <a:buNone/>
              <a:tabLst/>
              <a:defRPr sz="1200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894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EF6844-5773-FBCB-D29F-78BE64263A76}"/>
              </a:ext>
            </a:extLst>
          </p:cNvPr>
          <p:cNvGrpSpPr/>
          <p:nvPr userDrawn="1"/>
        </p:nvGrpSpPr>
        <p:grpSpPr>
          <a:xfrm>
            <a:off x="9809410" y="6157201"/>
            <a:ext cx="1980029" cy="577224"/>
            <a:chOff x="9874835" y="6236872"/>
            <a:chExt cx="1980029" cy="577224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57DFC529-10DB-2FEC-7E5C-9732536BE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C7CF3-8254-593F-DA86-F45F2BFB7BC6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13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9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77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62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4E65-6A7D-4A50-8624-F2F6B6B5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E635D-B281-45CC-9D9F-662F7A6F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7550-BD07-47AC-8A9A-D41587A7791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AC80-3AB6-43F8-BA77-8396A934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976AC-C667-483F-BF91-1030B3CF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5507-3B3F-48C6-985A-A48CD333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2A9FB-2820-4AFF-826F-335E7AA6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8E3A1-1013-4786-8D49-BC4409EE9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C3D11-965F-4150-8B99-C3493C312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206EB-2800-401A-BF72-216CB5D5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7550-BD07-47AC-8A9A-D41587A7791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233B-A8EF-4845-BE7A-AF83CD43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2E0DE-0D58-4604-AED6-FA4470A5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5507-3B3F-48C6-985A-A48CD333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055BA-CB8A-1489-8ACF-7542F35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03E35-EF3B-D033-222E-723A0EC8A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56ACB-E302-5EEB-053B-12EBCA97F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56CB5-3AB9-434F-B137-05AF8B5D2D6E}" type="datetimeFigureOut">
              <a:rPr lang="fa-IR" smtClean="0"/>
              <a:t>12/04/1446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7176C-FBCE-53B2-522A-02850B2B9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B5BAA-D505-B4AE-B5BE-49C3677B1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4696-5F0E-4918-839F-00EEF1307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549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30" r:id="rId2"/>
    <p:sldLayoutId id="2147483664" r:id="rId3"/>
    <p:sldLayoutId id="2147483731" r:id="rId4"/>
    <p:sldLayoutId id="2147483732" r:id="rId5"/>
    <p:sldLayoutId id="2147483733" r:id="rId6"/>
    <p:sldLayoutId id="2147483734" r:id="rId7"/>
    <p:sldLayoutId id="2147483736" r:id="rId8"/>
    <p:sldLayoutId id="2147483738" r:id="rId9"/>
    <p:sldLayoutId id="2147483740" r:id="rId10"/>
    <p:sldLayoutId id="2147483793" r:id="rId11"/>
    <p:sldLayoutId id="21474837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011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639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1" r:id="rId14"/>
    <p:sldLayoutId id="2147483772" r:id="rId15"/>
    <p:sldLayoutId id="2147483773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DDB632-37BD-2396-BB12-86BDA597FB1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01217" y="4935894"/>
            <a:ext cx="5962261" cy="1544544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Kamran B Lankarani M.D.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Distinguished Professor of Medicine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BAD6D2-D47E-7932-2A27-1DB09330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0"/>
            <a:ext cx="12192001" cy="13267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Mistakes In The Management Of IBD 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77F524B-FDF1-FD2C-57F9-87F56BD55A4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423209" y="3226867"/>
            <a:ext cx="9193432" cy="404266"/>
          </a:xfrm>
        </p:spPr>
        <p:txBody>
          <a:bodyPr>
            <a:noAutofit/>
          </a:bodyPr>
          <a:lstStyle>
            <a:lvl1pPr marL="0" indent="0">
              <a:buNone/>
              <a:defRPr sz="2000" baseline="30000">
                <a:solidFill>
                  <a:srgbClr val="124A74"/>
                </a:solidFill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IBD Experts Summit- Tehran, September 27th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171BD-5E6F-44BA-8DAF-6ACFB29D9C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33" y="4825522"/>
            <a:ext cx="1915860" cy="191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0E91F-5782-4845-8524-100F68E77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75" y="4892836"/>
            <a:ext cx="1915860" cy="1814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BF608-711E-4D6F-A871-156E9A31C7B3}"/>
              </a:ext>
            </a:extLst>
          </p:cNvPr>
          <p:cNvSpPr txBox="1"/>
          <p:nvPr/>
        </p:nvSpPr>
        <p:spPr>
          <a:xfrm>
            <a:off x="2752725" y="238125"/>
            <a:ext cx="6724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44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بسم الله الرحمن الرحیم </a:t>
            </a:r>
          </a:p>
        </p:txBody>
      </p:sp>
    </p:spTree>
    <p:extLst>
      <p:ext uri="{BB962C8B-B14F-4D97-AF65-F5344CB8AC3E}">
        <p14:creationId xmlns:p14="http://schemas.microsoft.com/office/powerpoint/2010/main" val="413955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35A94-198D-4F87-82D5-81BBD94B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8600" y="-6134100"/>
            <a:ext cx="35458400" cy="13031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B9DF0-9E66-4C8A-B586-4CCD137DF91C}"/>
              </a:ext>
            </a:extLst>
          </p:cNvPr>
          <p:cNvSpPr txBox="1"/>
          <p:nvPr/>
        </p:nvSpPr>
        <p:spPr>
          <a:xfrm rot="10800000" flipV="1">
            <a:off x="228600" y="6374216"/>
            <a:ext cx="1182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Danish Society for Patient Safety</a:t>
            </a:r>
          </a:p>
        </p:txBody>
      </p:sp>
    </p:spTree>
    <p:extLst>
      <p:ext uri="{BB962C8B-B14F-4D97-AF65-F5344CB8AC3E}">
        <p14:creationId xmlns:p14="http://schemas.microsoft.com/office/powerpoint/2010/main" val="227772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1A51-F3F5-4A84-A02C-3FFEA353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7" y="484632"/>
            <a:ext cx="11756570" cy="1609344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Errors in Hospitalized Patients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FF9B-7EE6-446D-8A37-7EC0FC8E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7" y="2121407"/>
            <a:ext cx="8719457" cy="4603857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2428 patient records at 29 US hospitals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[SD] patient age, 63.9 [17.0] years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23.0%; 95% CI, 20.9%-25.3% had experienced a DE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Errors were judged to have contributed to temporary harm, permanent harm, or death in 17.8%; 95% CI, 15.9%-19.8%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6.6%; 95% CI, 5.3%-8.2% of deaths were related to DE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assessment problems  21.4%; 95% CI, 16.4%-26.4%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with test ordering and interpretation 19.9%; 95% CI, 14.7%-25.1%</a:t>
            </a:r>
          </a:p>
          <a:p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 Intern Med. 2024;184(2):164-173.</a:t>
            </a: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6F8B8-F4BF-4E1C-9803-71B78A5C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44" y="316382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4A47-610D-4084-974E-8A326D1C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Extent of Incorrect Diagnosis?</a:t>
            </a:r>
            <a:b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D409C-F27C-4DF7-B4C4-EF887A4BA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0" y="1907458"/>
            <a:ext cx="9948377" cy="4264742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lowest for the 2 perceptual specialties, radiology and pathology range from 2% to 5%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staff had error in up to 16% of plain X ray films and 35% of CT  studies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rates in other specialties is estimated to be at least 15% 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demands of data gathering and synthesis. </a:t>
            </a:r>
          </a:p>
          <a:p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American Journal of Medicine, Volume 121, Issue 5, S2 - S23</a:t>
            </a:r>
          </a:p>
        </p:txBody>
      </p:sp>
    </p:spTree>
    <p:extLst>
      <p:ext uri="{BB962C8B-B14F-4D97-AF65-F5344CB8AC3E}">
        <p14:creationId xmlns:p14="http://schemas.microsoft.com/office/powerpoint/2010/main" val="642301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5A374-32D6-4C55-B687-5812856F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9" y="885470"/>
            <a:ext cx="11260121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30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5A374-32D6-4C55-B687-5812856F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9" y="-4317999"/>
            <a:ext cx="22777914" cy="1029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20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0D41-74B0-4BC0-9657-F232C2427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096"/>
            <a:ext cx="12192000" cy="5535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E71EB-62BC-41B3-B038-BC3FDE7E115F}"/>
              </a:ext>
            </a:extLst>
          </p:cNvPr>
          <p:cNvSpPr txBox="1"/>
          <p:nvPr/>
        </p:nvSpPr>
        <p:spPr>
          <a:xfrm>
            <a:off x="0" y="6196904"/>
            <a:ext cx="1067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Diagnostics (Basel) . 2024 Aug 15;14(16):1779</a:t>
            </a:r>
          </a:p>
        </p:txBody>
      </p:sp>
    </p:spTree>
    <p:extLst>
      <p:ext uri="{BB962C8B-B14F-4D97-AF65-F5344CB8AC3E}">
        <p14:creationId xmlns:p14="http://schemas.microsoft.com/office/powerpoint/2010/main" val="117098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9488BCF-A155-4C1C-90DF-076D4FC5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2286412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به نظر شما بیشترین تعداد خطای پزشکی در مرکز شما در بیمارن التهابی روده به چه علت است؟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84D6BC-E1BC-4880-8AE6-ABB93AA5B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2365513"/>
            <a:ext cx="10877529" cy="3798220"/>
          </a:xfrm>
        </p:spPr>
        <p:txBody>
          <a:bodyPr/>
          <a:lstStyle/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عدم بررسی اولیه درست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فقدان امکانات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خصوصیت بیماری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خصوصیات بیماران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فقدان رویکرد منطقی 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کمبود دانش در مورد یافته های تحقیقاتی و داروهای جدید  </a:t>
            </a:r>
          </a:p>
          <a:p>
            <a:pPr marL="514350" indent="-514350" algn="r" rtl="1">
              <a:buFont typeface="+mj-lt"/>
              <a:buAutoNum type="arabicParenR"/>
            </a:pPr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r" rtl="1">
              <a:buFont typeface="+mj-lt"/>
              <a:buAutoNum type="arabicParenR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6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CA04-21D1-4C18-B8D4-CE745A44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دلیل اصلی اشتباهات تشخیصی 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A28FE-9649-4E11-A810-F9B26DF58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174" y="2015612"/>
            <a:ext cx="6850625" cy="4699819"/>
          </a:xfrm>
        </p:spPr>
        <p:txBody>
          <a:bodyPr>
            <a:normAutofit/>
          </a:bodyPr>
          <a:lstStyle/>
          <a:p>
            <a:pPr algn="r" rtl="1"/>
            <a:r>
              <a:rPr lang="fa-IR" sz="1800" b="1" dirty="0">
                <a:latin typeface="Arial" panose="020B0604020202020204" pitchFamily="34" charset="0"/>
                <a:cs typeface="Arial" panose="020B0604020202020204" pitchFamily="34" charset="0"/>
              </a:rPr>
              <a:t>دلایل متعدد</a:t>
            </a:r>
          </a:p>
          <a:p>
            <a:pPr algn="r" rtl="1"/>
            <a:r>
              <a:rPr lang="fa-IR" sz="1800" b="1" dirty="0">
                <a:latin typeface="Arial" panose="020B0604020202020204" pitchFamily="34" charset="0"/>
                <a:cs typeface="Arial" panose="020B0604020202020204" pitchFamily="34" charset="0"/>
              </a:rPr>
              <a:t>مهمترین دلیل شناختی است </a:t>
            </a:r>
          </a:p>
          <a:p>
            <a:pPr algn="r" rtl="1"/>
            <a:r>
              <a:rPr lang="fa-IR" sz="1800" b="1" dirty="0">
                <a:latin typeface="Arial" panose="020B0604020202020204" pitchFamily="34" charset="0"/>
                <a:cs typeface="Arial" panose="020B0604020202020204" pitchFamily="34" charset="0"/>
              </a:rPr>
              <a:t>این به معنای فقدان دانش نیست بلکه به دلیل فکرنکردن یا بد فکر کردن است </a:t>
            </a:r>
          </a:p>
          <a:p>
            <a:pPr algn="r" rtl="1"/>
            <a:r>
              <a:rPr lang="fa-IR" sz="1800" b="1" dirty="0">
                <a:latin typeface="Arial" panose="020B0604020202020204" pitchFamily="34" charset="0"/>
                <a:cs typeface="Arial" panose="020B0604020202020204" pitchFamily="34" charset="0"/>
              </a:rPr>
              <a:t>تشخیصهای شایع و خطرناکی مثل امبولی ریه در 55% موارد منجربه مرگ مورد توجه نبوده اند </a:t>
            </a:r>
          </a:p>
          <a:p>
            <a:pPr algn="r" rtl="1"/>
            <a:r>
              <a:rPr lang="fa-IR" sz="1800" b="1" dirty="0">
                <a:latin typeface="Arial" panose="020B0604020202020204" pitchFamily="34" charset="0"/>
                <a:cs typeface="Arial" panose="020B0604020202020204" pitchFamily="34" charset="0"/>
              </a:rPr>
              <a:t>اما بیماری های نادر کمتر تشخیص داده نمی شوند </a:t>
            </a:r>
          </a:p>
          <a:p>
            <a:pPr algn="r" rtl="1"/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J Med 2013;368:2445-2448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964F3-78EF-4167-9D5B-F6E151E2F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8" y="681037"/>
            <a:ext cx="5454876" cy="1914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4918C-8D33-4049-9860-2C4FF161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50" y="3041164"/>
            <a:ext cx="3768300" cy="21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302" y="465512"/>
            <a:ext cx="8273934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8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3" y="365125"/>
            <a:ext cx="10749367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Variability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34" y="1604211"/>
            <a:ext cx="4891906" cy="457275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Age and experience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Decision style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Overconfidence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8776B-BE02-4AEB-8716-236028CD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412" y="1805375"/>
            <a:ext cx="7414087" cy="41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9488BCF-A155-4C1C-90DF-076D4FC5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2286412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به نظر شما بیشترین تعداد خطای پزشکی در مرکز شما در بیمارن التهابی روده به چه علت است؟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84D6BC-E1BC-4880-8AE6-ABB93AA5B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2365513"/>
            <a:ext cx="10877529" cy="3798220"/>
          </a:xfrm>
        </p:spPr>
        <p:txBody>
          <a:bodyPr/>
          <a:lstStyle/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عدم بررسی اولیه درست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فقدان امکانات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خصوصیت بیماری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خصوصیات بیماران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فقدان رویکرد منطقی 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کمبود دانش در مورد یافته های تحقیقاتی و داروهای جدید  </a:t>
            </a:r>
          </a:p>
          <a:p>
            <a:pPr marL="514350" indent="-514350" algn="r" rtl="1">
              <a:buFont typeface="+mj-lt"/>
              <a:buAutoNum type="arabicParenR"/>
            </a:pPr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r" rtl="1">
              <a:buFont typeface="+mj-lt"/>
              <a:buAutoNum type="arabicParenR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0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16528" y="114142"/>
            <a:ext cx="8958944" cy="66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88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Biases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•There are more than 100 cognitive biases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•Bias is a normal operating characteristic of the human brain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•Every domain of human behavior is affected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•They are the most important influence on decision- making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•They are the most likely source of diagnostic failure</a:t>
            </a:r>
          </a:p>
        </p:txBody>
      </p:sp>
    </p:spTree>
    <p:extLst>
      <p:ext uri="{BB962C8B-B14F-4D97-AF65-F5344CB8AC3E}">
        <p14:creationId xmlns:p14="http://schemas.microsoft.com/office/powerpoint/2010/main" val="267272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796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Common Cognitive Biases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Triage cueing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Anchoring bias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satisficing bias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Confirmation bias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Framing bias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Ascertainment bias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Gender bias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8. Premature diagnostic closure bias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9. Availability bias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.Representativeness restraint bias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11.Diagnosis momentum bias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12.Visceral bias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3F4A-9A56-53FC-75DC-9E36002BB8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255" y="345076"/>
            <a:ext cx="11275337" cy="314681"/>
          </a:xfrm>
        </p:spPr>
        <p:txBody>
          <a:bodyPr>
            <a:normAutofit fontScale="90000"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9D6A7-D314-22F6-8F55-BB0CFC1BE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BE53E-DDE1-4DF2-8D3B-8DD86FEE4315}"/>
              </a:ext>
            </a:extLst>
          </p:cNvPr>
          <p:cNvSpPr txBox="1"/>
          <p:nvPr/>
        </p:nvSpPr>
        <p:spPr>
          <a:xfrm>
            <a:off x="159026" y="218662"/>
            <a:ext cx="1158771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bias: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More recent and readily available answers and solutions are preferentially favored because of ease of recall and incorrectly perceived importance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Confirmation bias: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Diagnosticians tend to interpret the information gained during a consultation to fit their preconceived diagnosis, rather than the converse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Premature closure: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Ceasing to look for further information or alternative answers when the fi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rst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plausible solution is found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Overconfidence: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 inflated opinion of their diagnostic ability leading to subsequent error.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momentum: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Continuing a clinical course of action instigated by previous clinicians without considering the information available and changing the plan if required (particularly if plan commenced by more senior clinician)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bias 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tendency towards action rather than inaction. </a:t>
            </a:r>
          </a:p>
        </p:txBody>
      </p:sp>
    </p:spTree>
    <p:extLst>
      <p:ext uri="{BB962C8B-B14F-4D97-AF65-F5344CB8AC3E}">
        <p14:creationId xmlns:p14="http://schemas.microsoft.com/office/powerpoint/2010/main" val="4272459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3F4A-9A56-53FC-75DC-9E36002BB8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255" y="345076"/>
            <a:ext cx="11275337" cy="94701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796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Be Done?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9D6A7-D314-22F6-8F55-BB0CFC1BE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FDEC9-384A-450B-BD13-273A7DF5BCC6}"/>
              </a:ext>
            </a:extLst>
          </p:cNvPr>
          <p:cNvSpPr txBox="1"/>
          <p:nvPr/>
        </p:nvSpPr>
        <p:spPr>
          <a:xfrm>
            <a:off x="445255" y="1451112"/>
            <a:ext cx="112753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Make it a habit of asking yourself:</a:t>
            </a: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–Is there anything else going on besides the obvious?</a:t>
            </a: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–What doesn’t fit?</a:t>
            </a: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–Is it more than one process?</a:t>
            </a: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–Am I in a vulnerable position?</a:t>
            </a: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–Am I reflecting on my decisions?</a:t>
            </a:r>
          </a:p>
        </p:txBody>
      </p:sp>
    </p:spTree>
    <p:extLst>
      <p:ext uri="{BB962C8B-B14F-4D97-AF65-F5344CB8AC3E}">
        <p14:creationId xmlns:p14="http://schemas.microsoft.com/office/powerpoint/2010/main" val="1450535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949" y="410095"/>
            <a:ext cx="9254836" cy="61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73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346833-47DB-4E8A-A168-CD867276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998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for Diagnosis</a:t>
            </a:r>
            <a:b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C5045-A81A-4B81-824C-0B4CDA1C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113183"/>
            <a:ext cx="10064495" cy="5605669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Obtain YOUR OWN, COMPLETE medical history, &amp; a FOCUSED &amp; PURPOSEFUL PE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some initial hypotheses; Use EBM;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 to reflect – Take a diagnostic “time out”: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 comprehensive ?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I consider the inherent flaws of heuristic thinking ?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my judgment affected by any other bias ?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 need to make the diagnosis NOW, or can I wait ?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worst case scenario ? What are the ‘don’t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miss’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entities ?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Embark on a plan, but acknowledge uncertainty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 PATHWAY FOR FOLLOW-UP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PATIENT your PARTNER</a:t>
            </a:r>
          </a:p>
        </p:txBody>
      </p:sp>
    </p:spTree>
    <p:extLst>
      <p:ext uri="{BB962C8B-B14F-4D97-AF65-F5344CB8AC3E}">
        <p14:creationId xmlns:p14="http://schemas.microsoft.com/office/powerpoint/2010/main" val="40874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B9060-90DE-461E-BA04-BCBCAE89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13" y="1052464"/>
            <a:ext cx="7561006" cy="5658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D6439-F829-467D-A104-689FD620BC0F}"/>
              </a:ext>
            </a:extLst>
          </p:cNvPr>
          <p:cNvSpPr txBox="1"/>
          <p:nvPr/>
        </p:nvSpPr>
        <p:spPr>
          <a:xfrm flipH="1">
            <a:off x="-2" y="373626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Cognitive skill overtime </a:t>
            </a:r>
          </a:p>
        </p:txBody>
      </p:sp>
    </p:spTree>
    <p:extLst>
      <p:ext uri="{BB962C8B-B14F-4D97-AF65-F5344CB8AC3E}">
        <p14:creationId xmlns:p14="http://schemas.microsoft.com/office/powerpoint/2010/main" val="2401051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CEB5-A122-45C4-A1A2-3A2F0C8D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176981"/>
            <a:ext cx="10646467" cy="7275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&amp; Medical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A2F49-1C79-4EEC-AF7C-961DE7197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904568"/>
            <a:ext cx="11464413" cy="585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Dual-process theory of medical expertise,:</a:t>
            </a:r>
          </a:p>
          <a:p>
            <a:pPr marL="457200" indent="-457200">
              <a:buAutoNum type="alphaLcParenR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intuitive thinking (non-analytical processing) shaped by experience</a:t>
            </a:r>
          </a:p>
          <a:p>
            <a:pPr marL="457200" indent="-457200">
              <a:buAutoNum type="alphaLcParenR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analytical thinking guided by logic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Crystallized intelligence (e.g., medical knowledge) remains intact until age 80: fast diagnosis but failure to consider alternative Dx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intelligence (e.g., novel learning or using balancing multiple tasks in working memory) declines with age.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Physician-level barriers to keeping up with changing standards of care: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being aware of or knowledgeable about a new standard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believing that the new standard is better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being confident in how to implement the new standard, and habits.</a:t>
            </a:r>
          </a:p>
          <a:p>
            <a:pPr marL="0" indent="0">
              <a:buNone/>
            </a:pPr>
            <a:r>
              <a:rPr lang="fr-FR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</a:t>
            </a:r>
            <a:r>
              <a:rPr lang="fr-FR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fr-FR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</a:t>
            </a:r>
            <a:r>
              <a:rPr lang="fr-FR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</a:t>
            </a:r>
            <a:r>
              <a:rPr lang="fr-FR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 </a:t>
            </a:r>
            <a:r>
              <a:rPr lang="fr-FR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fr-FR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8: 47.</a:t>
            </a: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D988C-BE19-41FE-B30E-17361EF2D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خانم 27 ساله حاملگی اول  باردار 25 هفته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با اسهال به مدت دو هفته همراه با درد شکم مراجعه کرده 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در هفته اول انتی بیوتیک خورا کی گرفته بهبود نیافته 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در هفته دوم به دلیل تشدید درد شکم به جراح مراجعه کرده و اپاندکتومی شده 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نتیجه پاتولوژی هنوز حاضر نیست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درد بیمار کمی کمتر شده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بررسی آزمایشگاهی </a:t>
            </a:r>
          </a:p>
          <a:p>
            <a:pPr rt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WBC 12300 PMN 75% Hb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380</a:t>
            </a:r>
          </a:p>
          <a:p>
            <a:pPr rt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Stool calprotectin 750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018124-318E-4981-B38A-469CE666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معرفی بیمار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A81E-B82A-4169-BB4F-02FA682B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ابهام در تشخیص: تشخیص افتراقی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7939C-7A04-4B53-9664-E407922A0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تشخیص های مهم :</a:t>
            </a:r>
          </a:p>
          <a:p>
            <a:pPr lvl="1"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تشخیص هایی که احتمال خطر( مرگ یا ناتوانی)  دارند</a:t>
            </a:r>
          </a:p>
          <a:p>
            <a:pPr lvl="1"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تشخیص هایی که احتمال سرایت به سایرین را دارند</a:t>
            </a:r>
          </a:p>
          <a:p>
            <a:pPr algn="r" rtl="1"/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تشخیص بیماری های شایع</a:t>
            </a:r>
          </a:p>
          <a:p>
            <a:pPr algn="r" rtl="1"/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تشخیص بیماری های غیر شایع </a:t>
            </a:r>
          </a:p>
          <a:p>
            <a:pPr algn="r" rtl="1"/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20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69DC-B714-414F-E0E7-E6FE1164A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255" y="345076"/>
            <a:ext cx="11275337" cy="314681"/>
          </a:xfrm>
        </p:spPr>
        <p:txBody>
          <a:bodyPr>
            <a:normAutofit fontScale="90000"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C99AB-B6E9-0AB0-66B0-AF021E4B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18C6F-9985-44E6-B67E-DE8B54AA5FEA}"/>
              </a:ext>
            </a:extLst>
          </p:cNvPr>
          <p:cNvSpPr txBox="1"/>
          <p:nvPr/>
        </p:nvSpPr>
        <p:spPr>
          <a:xfrm>
            <a:off x="367747" y="0"/>
            <a:ext cx="1127533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 values can be raised due to other pathologies: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a-I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Gastrointestinal infections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Diverticulitis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Appendicitis</a:t>
            </a:r>
            <a:endParaRPr lang="fa-I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Recent GI surgery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Microscopic colitis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Celiac disease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Peptic ulcer disease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Colorectal neoplasia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Medications, such as NDAIDs </a:t>
            </a:r>
          </a:p>
        </p:txBody>
      </p:sp>
    </p:spTree>
    <p:extLst>
      <p:ext uri="{BB962C8B-B14F-4D97-AF65-F5344CB8AC3E}">
        <p14:creationId xmlns:p14="http://schemas.microsoft.com/office/powerpoint/2010/main" val="60354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C73BCB-6CF7-46C5-AC86-71053B2E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8086"/>
            <a:ext cx="10646229" cy="1222602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معرفی بیمار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40814-40F7-4D24-BE22-6774904B2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آقای 34 ساله ای با اسهال خونی از 3 هفته قبل مراجعه کرده است . </a:t>
            </a:r>
          </a:p>
          <a:p>
            <a:pPr algn="r" rtl="1"/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شکایت از درد مبهم زیر شکم و زور پیچ در زمان درد دارد .</a:t>
            </a:r>
          </a:p>
          <a:p>
            <a:pPr algn="r" rtl="1"/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تب ندارد .</a:t>
            </a:r>
          </a:p>
          <a:p>
            <a:pPr algn="r" rtl="1"/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سابقه بیماری خاصی در گذشته نداشته است .</a:t>
            </a:r>
          </a:p>
          <a:p>
            <a:pPr algn="r" rtl="1"/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معیانه بالینی مقداری دردناکی زیر شکم دارد .</a:t>
            </a:r>
          </a:p>
          <a:p>
            <a:pPr marL="0" indent="0" algn="r" rtl="1">
              <a:buNone/>
            </a:pPr>
            <a:r>
              <a:rPr lang="fa-I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آیا این بیمار ، مبتلا به بیماری التهابی روده است ؟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2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F01C8B-08AB-4A13-A151-D9C8CA2F4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229" y="130629"/>
            <a:ext cx="5257346" cy="5377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78CAF-FC3D-4EA4-8E63-1562185DC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3" y="1113744"/>
            <a:ext cx="5257346" cy="524260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Celiac disease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Microscopic (lymphocytic, collagenous) colitis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Irritable bowel syndrome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Lactose intolerance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Gastrointestinal infections : Tb ,Amebiasis,  chronic Yersinia infection, Clostridium difficile infection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Behcet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disease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AIDS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Colorectal malignancy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4787C6-81A5-40A7-8B74-A3D3C5610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17715"/>
            <a:ext cx="5160961" cy="450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 , Pain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E3FB87-18D5-4B2D-8F83-EEAB36F1B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7575" y="1113744"/>
            <a:ext cx="5357813" cy="537414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Ischemic colitis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Radiation-induced colitis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Arteriovenous malformations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Drugs;  NSAID enteropathy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Behcet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disease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Intestinal tuberculosis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Colorectal malignancy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Diverticulitis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Vasculitis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SRU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45906-6619-41E2-AA5D-6E8E40E8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79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A74DE-2750-4386-8E6E-67B46587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257"/>
            <a:ext cx="11667447" cy="2943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7D599-6DF8-4710-B244-9D637296828D}"/>
              </a:ext>
            </a:extLst>
          </p:cNvPr>
          <p:cNvSpPr txBox="1"/>
          <p:nvPr/>
        </p:nvSpPr>
        <p:spPr>
          <a:xfrm>
            <a:off x="870857" y="3559629"/>
            <a:ext cx="10668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9.5% had post-infectious (PI)-IBS. </a:t>
            </a:r>
          </a:p>
          <a:p>
            <a:r>
              <a:rPr lang="en-US" sz="2000" b="1" dirty="0"/>
              <a:t>There was no difference in age, sex, antibiotic use, hematochezia, duration of infectious diarrhea, fever, and weight loss at the time of IGE between those with and without PI-IBS.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3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FE7A-975D-47F9-AB33-273A4DBD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6386" cy="1325563"/>
          </a:xfrm>
        </p:spPr>
        <p:txBody>
          <a:bodyPr/>
          <a:lstStyle/>
          <a:p>
            <a:pPr algn="r" rtl="1"/>
            <a:r>
              <a:rPr lang="fa-IR" b="1" dirty="0">
                <a:latin typeface="Arial" panose="020B0604020202020204" pitchFamily="34" charset="0"/>
                <a:cs typeface="Arial" panose="020B0604020202020204" pitchFamily="34" charset="0"/>
              </a:rPr>
              <a:t>معرفی بیمار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06935-D992-4200-982C-5AD2DBA56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9" y="1825624"/>
            <a:ext cx="5736771" cy="4887617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کاپروتکین مدفوع 650 </a:t>
            </a:r>
          </a:p>
          <a:p>
            <a:pPr algn="r" rtl="1"/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هموگلوبین 11</a:t>
            </a:r>
          </a:p>
          <a:p>
            <a:pPr algn="r" rtl="1"/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درمان با پردنیزولون شروع وعلایم بدتر شد </a:t>
            </a:r>
          </a:p>
          <a:p>
            <a:pPr algn="r" rtl="1"/>
            <a:r>
              <a:rPr lang="fa-IR" sz="3600" b="1" dirty="0">
                <a:latin typeface="Arial" panose="020B0604020202020204" pitchFamily="34" charset="0"/>
                <a:cs typeface="Arial" panose="020B0604020202020204" pitchFamily="34" charset="0"/>
              </a:rPr>
              <a:t>نمونه برداری از کولون آمیب را نشان داد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 rtl="1"/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در آزمایش مدفوع تعداد زیاد گلبول قرمز و تعداد اندکی گلبول سفید دیده شده بود 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شغل بیمار کشاورز : از اب چاه خورده بود </a:t>
            </a:r>
          </a:p>
          <a:p>
            <a:pPr algn="r" rtl="1"/>
            <a:r>
              <a:rPr lang="fa-IR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سه نفر دیگر در روستایشان علایم مشابه داشتند  </a:t>
            </a:r>
          </a:p>
          <a:p>
            <a:pPr algn="r" rtl="1"/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66430-D2E2-4854-89D9-35472C6F2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5802"/>
            <a:ext cx="4423542" cy="3254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852B6-46EA-47AC-B540-F4E9C08F4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59015"/>
            <a:ext cx="4531284" cy="32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0979C-6D32-4E33-BF7A-544A9164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9364" cy="1325563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معرفی بیمار 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532C-C96C-4CAB-AA70-443C7412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خانم 23 ساله ای با تشخیص بیماری التهابی روده کولیت اولسروز از 6 ماه پیش با مصرف مزالاسین 3 گرم در روز علایمش کمتر شده ولی هنوز ادامه دارد .</a:t>
            </a:r>
          </a:p>
          <a:p>
            <a:pPr algn="r" rtl="1"/>
            <a:r>
              <a:rPr 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در حال حاضر تب ندارد ولی روزانه تا 6 بار اسهال  دارد .</a:t>
            </a:r>
          </a:p>
          <a:p>
            <a:pPr algn="r" rtl="1"/>
            <a:r>
              <a:rPr 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طبق گفته بیمار دارو را قطع نکرده است . </a:t>
            </a:r>
          </a:p>
          <a:p>
            <a:pPr algn="r" rtl="1"/>
            <a:r>
              <a:rPr 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چه میکنید ؟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57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4434" y="1371600"/>
            <a:ext cx="10983130" cy="5257799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Increase extension of disease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Stricture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Infection CMV / CDI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NSAIDs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 adherence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Inadequate dosage of drug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Inappropriate route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Side effects of the drugs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4434" y="365125"/>
            <a:ext cx="10749366" cy="777875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Causes of refractory symptoms</a:t>
            </a:r>
          </a:p>
        </p:txBody>
      </p:sp>
    </p:spTree>
    <p:extLst>
      <p:ext uri="{BB962C8B-B14F-4D97-AF65-F5344CB8AC3E}">
        <p14:creationId xmlns:p14="http://schemas.microsoft.com/office/powerpoint/2010/main" val="2404214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09" y="250491"/>
            <a:ext cx="10725905" cy="65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9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762CD-6F5D-411C-985C-00D0548D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57149"/>
            <a:ext cx="9067800" cy="680085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59882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762CD-6F5D-411C-985C-00D0548D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57149"/>
            <a:ext cx="9067800" cy="680085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D725C9-95B3-400D-BDCE-6AAE96A9DBC7}"/>
              </a:ext>
            </a:extLst>
          </p:cNvPr>
          <p:cNvSpPr txBox="1"/>
          <p:nvPr/>
        </p:nvSpPr>
        <p:spPr>
          <a:xfrm flipH="1">
            <a:off x="3924300" y="2581275"/>
            <a:ext cx="4953000" cy="204305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Minimize resistance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Empower the patient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Less frustrating encounters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More successful outcomes</a:t>
            </a:r>
          </a:p>
        </p:txBody>
      </p:sp>
    </p:spTree>
    <p:extLst>
      <p:ext uri="{BB962C8B-B14F-4D97-AF65-F5344CB8AC3E}">
        <p14:creationId xmlns:p14="http://schemas.microsoft.com/office/powerpoint/2010/main" val="3870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8755D-20B6-4F94-ABC3-C85FC7C5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88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3E1B-B60D-4848-9DD3-F2776B1B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of MI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69413-3CFF-4A9C-ACE4-CD681F14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50"/>
            <a:ext cx="10515600" cy="5676901"/>
          </a:xfrm>
        </p:spPr>
        <p:txBody>
          <a:bodyPr>
            <a:normAutofit fontScale="85000" lnSpcReduction="20000"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MI was initially developed as a treatment for individuals with substance use disorders.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Then have been  applied to behavior change counseling across diverse fields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An effective and well-tolerated counseling approach for many indolent conditions</a:t>
            </a:r>
          </a:p>
          <a:p>
            <a:pPr marL="0" indent="0"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Systematic review in IBD :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Improved medication adherence 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Increased patient–physician relationship satisfaction</a:t>
            </a:r>
          </a:p>
          <a:p>
            <a:pPr marL="0" indent="0"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 CLD : 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Reducing alcohol consumption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Promoting weight loss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Improving liver function among patients with MASLD </a:t>
            </a:r>
          </a:p>
          <a:p>
            <a:pPr marL="0" indent="0"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J Clin Med Res. 2017 Aug; 9(8): 659–666.</a:t>
            </a:r>
          </a:p>
          <a:p>
            <a:pPr marL="0" indent="0">
              <a:buNone/>
            </a:pPr>
            <a:r>
              <a:rPr lang="sv-SE" sz="2100" b="1" dirty="0">
                <a:latin typeface="Arial" panose="020B0604020202020204" pitchFamily="34" charset="0"/>
                <a:cs typeface="Arial" panose="020B0604020202020204" pitchFamily="34" charset="0"/>
              </a:rPr>
              <a:t>Clin Liver Dis (Hoboken). 2020; 15: 31-35.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07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7DA2C9-DACE-42EC-B6EC-E1BA37DE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781050"/>
            <a:ext cx="11630025" cy="4329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0ABF10-1A93-40FA-8462-32CC7E32512C}"/>
              </a:ext>
            </a:extLst>
          </p:cNvPr>
          <p:cNvSpPr txBox="1"/>
          <p:nvPr/>
        </p:nvSpPr>
        <p:spPr>
          <a:xfrm rot="10800000" flipV="1">
            <a:off x="1047749" y="5280981"/>
            <a:ext cx="80962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2800" b="1" dirty="0"/>
          </a:p>
          <a:p>
            <a:r>
              <a:rPr lang="sv-SE" sz="2800" b="1" dirty="0"/>
              <a:t>Gastroenterology . 2024 Jul;167(2):200-203</a:t>
            </a:r>
          </a:p>
        </p:txBody>
      </p:sp>
    </p:spTree>
    <p:extLst>
      <p:ext uri="{BB962C8B-B14F-4D97-AF65-F5344CB8AC3E}">
        <p14:creationId xmlns:p14="http://schemas.microsoft.com/office/powerpoint/2010/main" val="2603099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4" y="209590"/>
            <a:ext cx="12011273" cy="66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85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D62D62-2F58-4CF8-9874-16DAFC795BC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ECCO Guidelines on Therapeutics in UC : Medical Treatment 2022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325BD9-93CE-4CFF-ABE7-0AEEEBF88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algn="l"/>
            <a:endParaRPr lang="fa-IR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Induction </a:t>
            </a:r>
          </a:p>
          <a:p>
            <a:pPr algn="l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5-ASA of ≥2 g/day [d] in patients with mildly-to-moderately active UC</a:t>
            </a:r>
          </a:p>
          <a:p>
            <a:pPr algn="l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Topical [rectal] 5-ASA at a dose of ≥1 g/d for in active distal</a:t>
            </a:r>
          </a:p>
          <a:p>
            <a:pPr algn="l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Oral 5-ASA [≥2 g/d] combined with topical [rectal] 5-ASA is better than  oral 5-ASA monotherapy for induction of remission in adult patients with active UC of at least rectosigmoid extent </a:t>
            </a:r>
          </a:p>
          <a:p>
            <a:pPr algn="l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Topical [rectal] 5-ASAs better than topical [rectal] steroids for active distal UC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00" b="1" u="sng" dirty="0">
                <a:latin typeface="Arial" panose="020B0604020202020204" pitchFamily="34" charset="0"/>
                <a:cs typeface="Arial" panose="020B0604020202020204" pitchFamily="34" charset="0"/>
              </a:rPr>
              <a:t>Most  recommendations have low quality  evidence</a:t>
            </a: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01F4517-3A02-4240-BF28-C3103EF8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797550-BD07-47AC-8A9A-D41587A77915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629C4F-FF7A-423D-A4EE-C53E8BC2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34BA83-40F3-4C79-959D-B7BC04B3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005507-3B3F-48C6-985A-A48CD333FEB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434" y="522514"/>
            <a:ext cx="11722305" cy="55238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36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000250"/>
            <a:ext cx="10639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67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750" y="1317172"/>
            <a:ext cx="11344764" cy="54319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Enema </a:t>
            </a:r>
          </a:p>
        </p:txBody>
      </p:sp>
    </p:spTree>
    <p:extLst>
      <p:ext uri="{BB962C8B-B14F-4D97-AF65-F5344CB8AC3E}">
        <p14:creationId xmlns:p14="http://schemas.microsoft.com/office/powerpoint/2010/main" val="3795474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55" y="226424"/>
            <a:ext cx="11445711" cy="6174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52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070" y="661851"/>
            <a:ext cx="11756516" cy="61134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14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5-ASA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34" y="1690688"/>
            <a:ext cx="5237566" cy="500402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There are NO differences in efficacy and safety among the various 5-ASA formulations‘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Oral mesalamines an effective and safe treatment of mild-to -moderate or quiescent UC regardless of the chosen formulation’ </a:t>
            </a:r>
          </a:p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FeaganBG1,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ChandeN,MacDonald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JK.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Inflamm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Bowel Dis.2013FeaganBG, Macdonald JK. Cochrane Database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Rev. 2012DignassA, et al, J Crohn’s Colitis. 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2F9C-AF70-41BC-901D-71B50AB1737D}"/>
              </a:ext>
            </a:extLst>
          </p:cNvPr>
          <p:cNvSpPr txBox="1"/>
          <p:nvPr/>
        </p:nvSpPr>
        <p:spPr>
          <a:xfrm>
            <a:off x="6235700" y="1690689"/>
            <a:ext cx="48133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Adverse events are mainly idiosyncratic</a:t>
            </a:r>
          </a:p>
          <a:p>
            <a:r>
              <a:rPr lang="en-US" sz="2400" b="1" dirty="0"/>
              <a:t>NOT dose-dependent </a:t>
            </a:r>
          </a:p>
          <a:p>
            <a:r>
              <a:rPr lang="en-US" sz="2400" b="1" dirty="0"/>
              <a:t>•Mild nausea, vomiting, stomach cramps, diarrhea, gas</a:t>
            </a:r>
          </a:p>
          <a:p>
            <a:r>
              <a:rPr lang="en-US" sz="2400" b="1" dirty="0"/>
              <a:t>•Headache or dizziness; feeling tired</a:t>
            </a:r>
          </a:p>
          <a:p>
            <a:r>
              <a:rPr lang="en-US" sz="2400" b="1" dirty="0"/>
              <a:t>•Fever, sore throat, or other flu-like symptoms</a:t>
            </a:r>
          </a:p>
          <a:p>
            <a:r>
              <a:rPr lang="en-US" sz="2400" b="1" dirty="0"/>
              <a:t>•Constipation or diarrhea</a:t>
            </a:r>
          </a:p>
          <a:p>
            <a:r>
              <a:rPr lang="en-US" sz="2400" b="1" dirty="0"/>
              <a:t>•Skin rash</a:t>
            </a:r>
          </a:p>
          <a:p>
            <a:r>
              <a:rPr lang="en-US" sz="2400" b="1" dirty="0"/>
              <a:t>•Interstitial nephropathy</a:t>
            </a:r>
          </a:p>
          <a:p>
            <a:r>
              <a:rPr lang="en-US" sz="2400" b="1" dirty="0"/>
              <a:t>•Pancreatitis</a:t>
            </a:r>
          </a:p>
          <a:p>
            <a:r>
              <a:rPr lang="en-US" sz="2400" b="1" dirty="0"/>
              <a:t>•Pneumonitis</a:t>
            </a:r>
          </a:p>
        </p:txBody>
      </p:sp>
    </p:spTree>
    <p:extLst>
      <p:ext uri="{BB962C8B-B14F-4D97-AF65-F5344CB8AC3E}">
        <p14:creationId xmlns:p14="http://schemas.microsoft.com/office/powerpoint/2010/main" val="371265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7B657F-C7A8-46D7-B2B6-3581904ED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130629"/>
            <a:ext cx="10983686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D62D62-2F58-4CF8-9874-16DAFC79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ECCO Guidelines on Therapeutics in UC : Medical Treatment 2022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01F4517-3A02-4240-BF28-C3103EF8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629C4F-FF7A-423D-A4EE-C53E8BC2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34BA83-40F3-4C79-959D-B7BC04B3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325BD9-93CE-4CFF-ABE7-0AEEEBF88B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6067" y="1690688"/>
            <a:ext cx="11065933" cy="4955644"/>
          </a:xfrm>
        </p:spPr>
        <p:txBody>
          <a:bodyPr/>
          <a:lstStyle/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</a:p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Oral 5-ASA at a dose ≥2 g/day for maintenance of remission in UC patients </a:t>
            </a:r>
          </a:p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Topical [rectal] 5-ASA for the maintenance of remission in patients with distal UC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470A4-32AE-4FAE-92BA-0D34D039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1" y="3814041"/>
            <a:ext cx="8599032" cy="21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CF3118-DD1E-4A0A-9BAE-4982C460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99" y="159027"/>
            <a:ext cx="10286961" cy="596348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معرفی بیمار 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9C5F-968E-4563-86CA-941163C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340" y="1063488"/>
            <a:ext cx="10156755" cy="5635486"/>
          </a:xfrm>
        </p:spPr>
        <p:txBody>
          <a:bodyPr/>
          <a:lstStyle/>
          <a:p>
            <a:pPr marL="152396" indent="0" algn="r" rtl="1">
              <a:buNone/>
            </a:pP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خانم 36 ساله ای مرود شناخته شده کرون با درکیری روده بزرگ و لیلیوم از دو سال پیش تحت درمان با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infliximab 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هر هشت هفته بوده .</a:t>
            </a:r>
          </a:p>
          <a:p>
            <a:pPr marL="152396" indent="0" algn="r" rtl="1">
              <a:buNone/>
            </a:pP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اخیرا ازدردهای شکمی و نفخ بعد از خورد غذاها شکایت میکند که بعضا بادفع گاز و مردفع کمی بهبودی میباید </a:t>
            </a:r>
          </a:p>
          <a:p>
            <a:pPr marL="152396" indent="0" algn="r" rtl="1">
              <a:buNone/>
            </a:pP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کاهش وزن چشمگیر ندارد </a:t>
            </a:r>
          </a:p>
          <a:p>
            <a:pPr marL="152396" indent="0" algn="l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HB 13 PLT 230 Stool calprotectin 120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22679-000F-4657-93C1-61F5E60B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08" y="3556344"/>
            <a:ext cx="3861352" cy="3331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5A25E-E28F-4718-89BD-82195C23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3556344"/>
            <a:ext cx="4247629" cy="33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4ED7-6413-4065-94E3-47567D6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5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سیر بیماری </a:t>
            </a:r>
            <a:endParaRPr lang="en-US" sz="5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08A8C-72BE-4171-9125-50DAE8E83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 algn="r" rtl="1">
              <a:buNone/>
            </a:pPr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درمان با مبورین </a:t>
            </a:r>
          </a:p>
          <a:p>
            <a:pPr marL="152396" indent="0" algn="r" rtl="1">
              <a:buNone/>
            </a:pPr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قطع مصرف شیر و مواد نفاخ بهبودی مختصر</a:t>
            </a:r>
          </a:p>
          <a:p>
            <a:pPr marL="152396" indent="0" algn="r" rtl="1">
              <a:buNone/>
            </a:pPr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معرفی به روانپزشک درمان با نورتریپتیلین : بدتر شدن علایم</a:t>
            </a:r>
          </a:p>
          <a:p>
            <a:pPr marL="152396" indent="0" algn="r" rtl="1">
              <a:buNone/>
            </a:pPr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کاهش فاصله تزریق به 6 هفته</a:t>
            </a:r>
          </a:p>
          <a:p>
            <a:pPr marL="152396" indent="0" algn="r" rtl="1">
              <a:buNone/>
            </a:pPr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بررسی سطح خونی و انتی بادی در حد قابل قبول</a:t>
            </a:r>
          </a:p>
          <a:p>
            <a:pPr marL="152396" indent="0" algn="r" rtl="1">
              <a:buNone/>
            </a:pPr>
            <a:r>
              <a:rPr lang="fa-IR" sz="3200" b="1" dirty="0">
                <a:latin typeface="Arial" panose="020B0604020202020204" pitchFamily="34" charset="0"/>
                <a:cs typeface="Arial" panose="020B0604020202020204" pitchFamily="34" charset="0"/>
              </a:rPr>
              <a:t>مشورت برای شروع درمان جدید اوپاسیتینیب؟ شروع ودولیزوماب ؟</a:t>
            </a:r>
          </a:p>
          <a:p>
            <a:pPr marL="152396" indent="0" algn="r" rtl="1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B8B55D-A013-49D8-800E-AA07E930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4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110F7-D851-4832-854C-B7746A41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9" y="201011"/>
            <a:ext cx="11580264" cy="64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D41AE-BE6C-4EDA-8505-13E8794E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20" y="81024"/>
            <a:ext cx="11528579" cy="649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2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E2399-7D95-4D8A-AD16-375F58D3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7"/>
            <a:ext cx="12192000" cy="6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24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E2399-7D95-4D8A-AD16-375F58D3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866600" cy="140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E2399-7D95-4D8A-AD16-375F58D3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8535" y="1"/>
            <a:ext cx="15270534" cy="85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44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E2399-7D95-4D8A-AD16-375F58D3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2074"/>
            <a:ext cx="18919626" cy="106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6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027A5A-7278-4384-997B-D46EFF0FA64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" y="1099457"/>
          <a:ext cx="12192000" cy="507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A3FB28-91FB-4BAA-A9E2-5EAE0449800E}"/>
              </a:ext>
            </a:extLst>
          </p:cNvPr>
          <p:cNvSpPr txBox="1"/>
          <p:nvPr/>
        </p:nvSpPr>
        <p:spPr>
          <a:xfrm>
            <a:off x="370114" y="772886"/>
            <a:ext cx="288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solidFill>
                  <a:srgbClr val="FF0000"/>
                </a:solidFill>
              </a:rPr>
              <a:t>ایستگاههای خطا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10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1FFA6-9036-4B72-AB3B-3E0D774D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931" y="-98359"/>
            <a:ext cx="5247859" cy="7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26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3191B-6452-4037-BE09-8A3D301C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7EF5DE-9591-4F63-8AC6-931A5572B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7" y="317241"/>
            <a:ext cx="6682148" cy="631682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آقای 25 ساله ای با درد ناحیه مقعد و خونریزی و سختی دفع از حدود پنج روز پیش مراجعه کرده است  .</a:t>
            </a:r>
          </a:p>
          <a:p>
            <a:pPr marL="0" indent="0" algn="r" rtl="1">
              <a:buNone/>
            </a:pPr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معاینه بالینی غیر از تب مختصر گزارش دیگری نشده.</a:t>
            </a:r>
          </a:p>
          <a:p>
            <a:pPr marL="0" indent="0" algn="r" rtl="1">
              <a:buNone/>
            </a:pPr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برای بیمار کلونوسکوپی انجام شده است .  در زمان کولونوسکوپی درد ناکی ناجیه پرینیوم وجود داشت ولی ابسه یا فیستول واضحی دیده نشد. </a:t>
            </a:r>
          </a:p>
          <a:p>
            <a:pPr marL="0" indent="0" algn="r" rtl="1">
              <a:buNone/>
            </a:pPr>
            <a:r>
              <a:rPr lang="fa-I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تصویر رکتوم و سی تی اسکن بعد از آن را میبینید .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BE558-51AB-4679-A9E3-1261CCF59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855" y="522416"/>
            <a:ext cx="3627748" cy="263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1C6F8-E69C-443C-A8DA-F87079F6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25" y="3695700"/>
            <a:ext cx="3726608" cy="21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02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26550-3392-41AB-9481-04A7321E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برای بیمار با تشخیص احتمالی کرون یا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SRU 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انتی بیوتیک شروع شد 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حال عمومی بیمار بدتر شد 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تب افزایش یافت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برای بیمار مشاوره عفونی انجام شد 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DF5BB8-DE3E-4258-81DA-13950E60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6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سیر بیماری </a:t>
            </a:r>
            <a:endParaRPr lang="en-US" sz="6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884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6FABF-6C51-4434-978A-336F4125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52" y="1081548"/>
            <a:ext cx="9221838" cy="51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1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A397-E1AA-48DC-B3B8-27EE1012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Mpox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79E7-DD87-4875-94C8-3C442D06C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758358" cy="4050792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can get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mpox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spreads from contact with infected: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persons, through touch, kissing, or sex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animals, when hunting, skinning, or cooking them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materials, such as contaminated sheets, clothes or needles 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pregnant persons, who may pass the virus on to their unborn baby.</a:t>
            </a:r>
          </a:p>
        </p:txBody>
      </p:sp>
    </p:spTree>
    <p:extLst>
      <p:ext uri="{BB962C8B-B14F-4D97-AF65-F5344CB8AC3E}">
        <p14:creationId xmlns:p14="http://schemas.microsoft.com/office/powerpoint/2010/main" val="1518279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8982281-61D1-4676-958A-6B60BDB8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484632"/>
            <a:ext cx="10862777" cy="1609344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Pearls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CADBF1-D326-4F65-BBA8-CDC78F35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2121408"/>
            <a:ext cx="11759381" cy="4050792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 symptoms occurs in 88% and may start before or after the rash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last 1-5 d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 , head ache , Sore throat , back pain , myalgia , fatigue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rash :7-14 d  macule / papule/ vesicle /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pseudopustule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umblication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Crust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Initially painful and then itchy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single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Superimposed infection on coalescent lesions </a:t>
            </a:r>
          </a:p>
          <a:p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50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3191B-6452-4037-BE09-8A3D301C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7EF5DE-9591-4F63-8AC6-931A5572B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7" y="317241"/>
            <a:ext cx="6682148" cy="6316824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Perianal Dx</a:t>
            </a:r>
          </a:p>
          <a:p>
            <a:pPr marL="0" indent="0">
              <a:buNone/>
            </a:pP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Proctitis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Rectal pain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Hematochezia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of patients had proctitis or anorectal pain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 had anogenital skin lesions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Rectal perforation and perianal abscess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Thornhill JP et al. N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Med2022;387:679-691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BE558-51AB-4679-A9E3-1261CCF59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855" y="522416"/>
            <a:ext cx="3627748" cy="263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1C6F8-E69C-443C-A8DA-F87079F6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25" y="3695700"/>
            <a:ext cx="3726608" cy="21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31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2AC3-2907-4ADF-BB41-BC4C4445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10057" cy="1325563"/>
          </a:xfrm>
        </p:spPr>
        <p:txBody>
          <a:bodyPr/>
          <a:lstStyle/>
          <a:p>
            <a:pPr algn="r" rtl="1"/>
            <a:r>
              <a:rPr lang="fa-IR" b="1" dirty="0">
                <a:latin typeface="Arial" panose="020B0604020202020204" pitchFamily="34" charset="0"/>
                <a:cs typeface="Arial" panose="020B0604020202020204" pitchFamily="34" charset="0"/>
              </a:rPr>
              <a:t>معرفی بیمار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287E-4EFA-4E9F-BFD8-4A3EF73C1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700" y="1690688"/>
            <a:ext cx="5626099" cy="480218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b="1" dirty="0">
                <a:latin typeface="Arial" panose="020B0604020202020204" pitchFamily="34" charset="0"/>
                <a:cs typeface="Arial" panose="020B0604020202020204" pitchFamily="34" charset="0"/>
              </a:rPr>
              <a:t>آقای 27  ساله با اسهال گاه کاهی  از یکسال پیش همراه با کاهش وزن ودرد در ربع تحتانی سمت راست شکم </a:t>
            </a:r>
          </a:p>
          <a:p>
            <a:pPr marL="0" indent="0" algn="l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Hb 9.5  ESR 89  CRP 55  Stool calprotectin 456  Alb 3.2 </a:t>
            </a:r>
          </a:p>
          <a:p>
            <a:pPr marL="0" indent="0" algn="r" rtl="1">
              <a:buNone/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شروع درمان با پردنیزولون تست پوستی سل و نشانگرهای ویروسی منفی</a:t>
            </a:r>
          </a:p>
          <a:p>
            <a:pPr marL="0" indent="0" algn="r" rtl="1">
              <a:buNone/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درمان با سینورا </a:t>
            </a:r>
          </a:p>
          <a:p>
            <a:pPr marL="0" indent="0" algn="r" rtl="1">
              <a:buNone/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تشدید علایم</a:t>
            </a:r>
          </a:p>
          <a:p>
            <a:pPr marL="0" indent="0" algn="r" rtl="1">
              <a:buNone/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مرگ </a:t>
            </a:r>
          </a:p>
          <a:p>
            <a:pPr algn="r" rt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EC7DA-8442-4C5E-A0BC-1B0803A7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5" y="1690687"/>
            <a:ext cx="5452105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27FF5D-C02C-406A-9CD7-A5D76E516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41960"/>
            <a:ext cx="10845800" cy="60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588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C373E-9C56-1EF2-A437-A1825F59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Patients With UC Most Concerned About?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304967-CD43-57D9-B393-96B9CF941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Web-based survey of (n = 460) patients with UC in Australia and the United States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Designed to understand issues of greatest concern for patients to facilitate patient–provider communication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907268" y="2603275"/>
            <a:ext cx="0" cy="15325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AF7B69-76E9-E24D-D6C7-60F88CB8DAE1}"/>
              </a:ext>
            </a:extLst>
          </p:cNvPr>
          <p:cNvSpPr txBox="1"/>
          <p:nvPr/>
        </p:nvSpPr>
        <p:spPr bwMode="auto">
          <a:xfrm>
            <a:off x="414450" y="6368996"/>
            <a:ext cx="3466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l Bayan Plain" pitchFamily="2" charset="-78"/>
              </a:rPr>
              <a:t>Thompson. Inflamm Bowel Dis. 2016;22:940.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0AEBDE-5CE4-D034-9282-BA36D58CA387}"/>
              </a:ext>
            </a:extLst>
          </p:cNvPr>
          <p:cNvSpPr/>
          <p:nvPr/>
        </p:nvSpPr>
        <p:spPr bwMode="auto">
          <a:xfrm>
            <a:off x="2170909" y="3910283"/>
            <a:ext cx="727113" cy="1156771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14508-C85B-4605-3FF4-669A88B4711E}"/>
              </a:ext>
            </a:extLst>
          </p:cNvPr>
          <p:cNvSpPr/>
          <p:nvPr/>
        </p:nvSpPr>
        <p:spPr bwMode="auto">
          <a:xfrm>
            <a:off x="3625503" y="4155409"/>
            <a:ext cx="727113" cy="900630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D1B911-6785-98C6-3C6C-4FCA3BBC7771}"/>
              </a:ext>
            </a:extLst>
          </p:cNvPr>
          <p:cNvSpPr/>
          <p:nvPr/>
        </p:nvSpPr>
        <p:spPr bwMode="auto">
          <a:xfrm>
            <a:off x="5080097" y="4615364"/>
            <a:ext cx="727113" cy="451690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0F7BBC-BBBB-F58F-2E15-29AF6DBA59E2}"/>
              </a:ext>
            </a:extLst>
          </p:cNvPr>
          <p:cNvSpPr/>
          <p:nvPr/>
        </p:nvSpPr>
        <p:spPr bwMode="auto">
          <a:xfrm>
            <a:off x="6534691" y="4615364"/>
            <a:ext cx="727113" cy="451690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48D87-5C49-9FC2-231C-A500A8CDD1D9}"/>
              </a:ext>
            </a:extLst>
          </p:cNvPr>
          <p:cNvSpPr/>
          <p:nvPr/>
        </p:nvSpPr>
        <p:spPr bwMode="auto">
          <a:xfrm>
            <a:off x="7989285" y="4934853"/>
            <a:ext cx="727113" cy="132201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20457-097A-696C-AF36-FF6C605D12FC}"/>
              </a:ext>
            </a:extLst>
          </p:cNvPr>
          <p:cNvSpPr/>
          <p:nvPr/>
        </p:nvSpPr>
        <p:spPr bwMode="auto">
          <a:xfrm>
            <a:off x="9443878" y="5015397"/>
            <a:ext cx="727113" cy="51657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EEBFD-D10C-8002-8689-89F1591F5393}"/>
              </a:ext>
            </a:extLst>
          </p:cNvPr>
          <p:cNvCxnSpPr/>
          <p:nvPr/>
        </p:nvCxnSpPr>
        <p:spPr bwMode="auto">
          <a:xfrm>
            <a:off x="1785318" y="5056039"/>
            <a:ext cx="8769427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768D36-D7A3-C89B-8688-889D7F41A2B1}"/>
              </a:ext>
            </a:extLst>
          </p:cNvPr>
          <p:cNvCxnSpPr>
            <a:cxnSpLocks/>
          </p:cNvCxnSpPr>
          <p:nvPr/>
        </p:nvCxnSpPr>
        <p:spPr bwMode="auto">
          <a:xfrm>
            <a:off x="1785318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8A768-E4F4-E0AB-08B7-4401A5905CED}"/>
              </a:ext>
            </a:extLst>
          </p:cNvPr>
          <p:cNvCxnSpPr>
            <a:cxnSpLocks/>
          </p:cNvCxnSpPr>
          <p:nvPr/>
        </p:nvCxnSpPr>
        <p:spPr bwMode="auto">
          <a:xfrm>
            <a:off x="3245053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80CBF6-74BE-8133-A2F2-B9307126348F}"/>
              </a:ext>
            </a:extLst>
          </p:cNvPr>
          <p:cNvCxnSpPr>
            <a:cxnSpLocks/>
          </p:cNvCxnSpPr>
          <p:nvPr/>
        </p:nvCxnSpPr>
        <p:spPr bwMode="auto">
          <a:xfrm>
            <a:off x="4704788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5396B-D32D-E012-A2AE-C0CBC410A33A}"/>
              </a:ext>
            </a:extLst>
          </p:cNvPr>
          <p:cNvCxnSpPr>
            <a:cxnSpLocks/>
          </p:cNvCxnSpPr>
          <p:nvPr/>
        </p:nvCxnSpPr>
        <p:spPr bwMode="auto">
          <a:xfrm>
            <a:off x="6164523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23C47-6456-D6F5-130A-7E430EB98E8E}"/>
              </a:ext>
            </a:extLst>
          </p:cNvPr>
          <p:cNvCxnSpPr>
            <a:cxnSpLocks/>
          </p:cNvCxnSpPr>
          <p:nvPr/>
        </p:nvCxnSpPr>
        <p:spPr bwMode="auto">
          <a:xfrm>
            <a:off x="7624258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977814-8277-63BF-CC07-FEA7B98B9FE3}"/>
              </a:ext>
            </a:extLst>
          </p:cNvPr>
          <p:cNvCxnSpPr>
            <a:cxnSpLocks/>
          </p:cNvCxnSpPr>
          <p:nvPr/>
        </p:nvCxnSpPr>
        <p:spPr bwMode="auto">
          <a:xfrm>
            <a:off x="9083993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9E3939-ADA9-9810-BD35-5D4E72FA3885}"/>
              </a:ext>
            </a:extLst>
          </p:cNvPr>
          <p:cNvCxnSpPr>
            <a:cxnSpLocks/>
          </p:cNvCxnSpPr>
          <p:nvPr/>
        </p:nvCxnSpPr>
        <p:spPr bwMode="auto">
          <a:xfrm>
            <a:off x="10543727" y="5045022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8C13D36-8CE6-EFC3-CD5F-CB93D66FAD09}"/>
              </a:ext>
            </a:extLst>
          </p:cNvPr>
          <p:cNvSpPr txBox="1"/>
          <p:nvPr/>
        </p:nvSpPr>
        <p:spPr bwMode="auto">
          <a:xfrm>
            <a:off x="1993905" y="3470520"/>
            <a:ext cx="112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37%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8FC72F-1D50-7C0F-35E3-ADD566A6F207}"/>
              </a:ext>
            </a:extLst>
          </p:cNvPr>
          <p:cNvSpPr txBox="1"/>
          <p:nvPr/>
        </p:nvSpPr>
        <p:spPr bwMode="auto">
          <a:xfrm>
            <a:off x="3452905" y="3748829"/>
            <a:ext cx="112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29D4A8-25CC-E16B-399B-2450A3329194}"/>
              </a:ext>
            </a:extLst>
          </p:cNvPr>
          <p:cNvSpPr txBox="1"/>
          <p:nvPr/>
        </p:nvSpPr>
        <p:spPr bwMode="auto">
          <a:xfrm>
            <a:off x="4911905" y="4188460"/>
            <a:ext cx="112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C4F41D-F8CF-AAEB-B8D1-C7D9065E675C}"/>
              </a:ext>
            </a:extLst>
          </p:cNvPr>
          <p:cNvSpPr txBox="1"/>
          <p:nvPr/>
        </p:nvSpPr>
        <p:spPr bwMode="auto">
          <a:xfrm>
            <a:off x="6370905" y="4188460"/>
            <a:ext cx="112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72AF23-38B7-E0D3-18AE-724B9326E732}"/>
              </a:ext>
            </a:extLst>
          </p:cNvPr>
          <p:cNvSpPr txBox="1"/>
          <p:nvPr/>
        </p:nvSpPr>
        <p:spPr bwMode="auto">
          <a:xfrm>
            <a:off x="7829905" y="4506105"/>
            <a:ext cx="112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CD35D6-1662-2BB0-A8C9-9D7DA1C13597}"/>
              </a:ext>
            </a:extLst>
          </p:cNvPr>
          <p:cNvSpPr txBox="1"/>
          <p:nvPr/>
        </p:nvSpPr>
        <p:spPr bwMode="auto">
          <a:xfrm>
            <a:off x="9288907" y="4572207"/>
            <a:ext cx="112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25A9A-4F9F-AC0B-89C2-DFCDFD4FB514}"/>
              </a:ext>
            </a:extLst>
          </p:cNvPr>
          <p:cNvSpPr/>
          <p:nvPr/>
        </p:nvSpPr>
        <p:spPr bwMode="auto">
          <a:xfrm>
            <a:off x="1774302" y="3062770"/>
            <a:ext cx="2948483" cy="29352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D10F0-44E3-C092-805C-4D6C4FA7E84B}"/>
              </a:ext>
            </a:extLst>
          </p:cNvPr>
          <p:cNvSpPr txBox="1"/>
          <p:nvPr/>
        </p:nvSpPr>
        <p:spPr bwMode="auto">
          <a:xfrm>
            <a:off x="1664133" y="5168043"/>
            <a:ext cx="1696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Increased Risk of Colon Cancer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CF483-3A34-EB80-09F3-36B2288E4138}"/>
              </a:ext>
            </a:extLst>
          </p:cNvPr>
          <p:cNvSpPr txBox="1"/>
          <p:nvPr/>
        </p:nvSpPr>
        <p:spPr bwMode="auto">
          <a:xfrm>
            <a:off x="3129744" y="5168043"/>
            <a:ext cx="1696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Possible Need for an Ostomy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50A1B-541D-5117-B7BD-804632F8D0F8}"/>
              </a:ext>
            </a:extLst>
          </p:cNvPr>
          <p:cNvSpPr txBox="1"/>
          <p:nvPr/>
        </p:nvSpPr>
        <p:spPr bwMode="auto">
          <a:xfrm>
            <a:off x="4595355" y="5168043"/>
            <a:ext cx="16965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Unable to Do the Things I Most Want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D897D-5C32-452E-244D-552DB330787C}"/>
              </a:ext>
            </a:extLst>
          </p:cNvPr>
          <p:cNvSpPr txBox="1"/>
          <p:nvPr/>
        </p:nvSpPr>
        <p:spPr bwMode="auto">
          <a:xfrm>
            <a:off x="6060966" y="5168043"/>
            <a:ext cx="1696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Possible Adverse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1B011-3844-AC87-4908-D39A79EA2478}"/>
              </a:ext>
            </a:extLst>
          </p:cNvPr>
          <p:cNvSpPr txBox="1"/>
          <p:nvPr/>
        </p:nvSpPr>
        <p:spPr bwMode="auto">
          <a:xfrm>
            <a:off x="7526577" y="5168043"/>
            <a:ext cx="1696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1F662-8515-0F67-11DF-96BDF2F8CF08}"/>
              </a:ext>
            </a:extLst>
          </p:cNvPr>
          <p:cNvSpPr txBox="1"/>
          <p:nvPr/>
        </p:nvSpPr>
        <p:spPr bwMode="auto">
          <a:xfrm>
            <a:off x="8992186" y="5168043"/>
            <a:ext cx="1696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135022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35A94-198D-4F87-82D5-81BBD94B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705"/>
            <a:ext cx="12192000" cy="5820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B9DF0-9E66-4C8A-B586-4CCD137DF91C}"/>
              </a:ext>
            </a:extLst>
          </p:cNvPr>
          <p:cNvSpPr txBox="1"/>
          <p:nvPr/>
        </p:nvSpPr>
        <p:spPr>
          <a:xfrm rot="10800000" flipV="1">
            <a:off x="228600" y="6374216"/>
            <a:ext cx="1182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Danish Society for Patient Safety</a:t>
            </a:r>
          </a:p>
        </p:txBody>
      </p:sp>
    </p:spTree>
    <p:extLst>
      <p:ext uri="{BB962C8B-B14F-4D97-AF65-F5344CB8AC3E}">
        <p14:creationId xmlns:p14="http://schemas.microsoft.com/office/powerpoint/2010/main" val="45968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C373E-9C56-1EF2-A437-A1825F59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Patients With UC Most Concerned About?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304967-CD43-57D9-B393-96B9CF941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399" dirty="0">
                <a:latin typeface="Arial" panose="020B0604020202020204" pitchFamily="34" charset="0"/>
                <a:cs typeface="Arial" panose="020B0604020202020204" pitchFamily="34" charset="0"/>
              </a:rPr>
              <a:t>Web-based survey of (n = 460) patients with UC in Australia and the United States</a:t>
            </a:r>
          </a:p>
          <a:p>
            <a:r>
              <a:rPr lang="en-US" altLang="en-US" sz="2399" dirty="0">
                <a:latin typeface="Arial" panose="020B0604020202020204" pitchFamily="34" charset="0"/>
                <a:cs typeface="Arial" panose="020B0604020202020204" pitchFamily="34" charset="0"/>
              </a:rPr>
              <a:t>Designed to understand issues of greatest concern for patients to facilitate patient–provider communication</a:t>
            </a:r>
          </a:p>
          <a:p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907057" y="2603491"/>
            <a:ext cx="0" cy="1532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AF7B69-76E9-E24D-D6C7-60F88CB8DAE1}"/>
              </a:ext>
            </a:extLst>
          </p:cNvPr>
          <p:cNvSpPr txBox="1"/>
          <p:nvPr/>
        </p:nvSpPr>
        <p:spPr bwMode="auto">
          <a:xfrm>
            <a:off x="415930" y="6368232"/>
            <a:ext cx="3465866" cy="27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55560"/>
                </a:solidFill>
                <a:latin typeface="Calibri"/>
                <a:cs typeface="Al Bayan Plain" pitchFamily="2" charset="-78"/>
              </a:rPr>
              <a:t>Thompson. Inflamm Bowel Dis. 2016;22:940.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0AEBDE-5CE4-D034-9282-BA36D58CA387}"/>
              </a:ext>
            </a:extLst>
          </p:cNvPr>
          <p:cNvSpPr/>
          <p:nvPr/>
        </p:nvSpPr>
        <p:spPr bwMode="auto">
          <a:xfrm>
            <a:off x="2171931" y="3910158"/>
            <a:ext cx="726924" cy="1156470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14508-C85B-4605-3FF4-669A88B4711E}"/>
              </a:ext>
            </a:extLst>
          </p:cNvPr>
          <p:cNvSpPr/>
          <p:nvPr/>
        </p:nvSpPr>
        <p:spPr bwMode="auto">
          <a:xfrm>
            <a:off x="3626147" y="4155221"/>
            <a:ext cx="726924" cy="900395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D1B911-6785-98C6-3C6C-4FCA3BBC7771}"/>
              </a:ext>
            </a:extLst>
          </p:cNvPr>
          <p:cNvSpPr/>
          <p:nvPr/>
        </p:nvSpPr>
        <p:spPr bwMode="auto">
          <a:xfrm>
            <a:off x="5080362" y="4615055"/>
            <a:ext cx="726924" cy="451572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0F7BBC-BBBB-F58F-2E15-29AF6DBA59E2}"/>
              </a:ext>
            </a:extLst>
          </p:cNvPr>
          <p:cNvSpPr/>
          <p:nvPr/>
        </p:nvSpPr>
        <p:spPr bwMode="auto">
          <a:xfrm>
            <a:off x="6534577" y="4615055"/>
            <a:ext cx="726924" cy="451572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48D87-5C49-9FC2-231C-A500A8CDD1D9}"/>
              </a:ext>
            </a:extLst>
          </p:cNvPr>
          <p:cNvSpPr/>
          <p:nvPr/>
        </p:nvSpPr>
        <p:spPr bwMode="auto">
          <a:xfrm>
            <a:off x="7988792" y="4934462"/>
            <a:ext cx="726924" cy="132167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20457-097A-696C-AF36-FF6C605D12FC}"/>
              </a:ext>
            </a:extLst>
          </p:cNvPr>
          <p:cNvSpPr/>
          <p:nvPr/>
        </p:nvSpPr>
        <p:spPr bwMode="auto">
          <a:xfrm>
            <a:off x="9443006" y="5014984"/>
            <a:ext cx="726924" cy="51644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EEBFD-D10C-8002-8689-89F1591F5393}"/>
              </a:ext>
            </a:extLst>
          </p:cNvPr>
          <p:cNvCxnSpPr/>
          <p:nvPr/>
        </p:nvCxnSpPr>
        <p:spPr bwMode="auto">
          <a:xfrm>
            <a:off x="1786442" y="5055615"/>
            <a:ext cx="8767143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768D36-D7A3-C89B-8688-889D7F41A2B1}"/>
              </a:ext>
            </a:extLst>
          </p:cNvPr>
          <p:cNvCxnSpPr>
            <a:cxnSpLocks/>
          </p:cNvCxnSpPr>
          <p:nvPr/>
        </p:nvCxnSpPr>
        <p:spPr bwMode="auto">
          <a:xfrm>
            <a:off x="1786441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8A768-E4F4-E0AB-08B7-4401A5905CED}"/>
              </a:ext>
            </a:extLst>
          </p:cNvPr>
          <p:cNvCxnSpPr>
            <a:cxnSpLocks/>
          </p:cNvCxnSpPr>
          <p:nvPr/>
        </p:nvCxnSpPr>
        <p:spPr bwMode="auto">
          <a:xfrm>
            <a:off x="3245795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80CBF6-74BE-8133-A2F2-B9307126348F}"/>
              </a:ext>
            </a:extLst>
          </p:cNvPr>
          <p:cNvCxnSpPr>
            <a:cxnSpLocks/>
          </p:cNvCxnSpPr>
          <p:nvPr/>
        </p:nvCxnSpPr>
        <p:spPr bwMode="auto">
          <a:xfrm>
            <a:off x="4705150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5396B-D32D-E012-A2AE-C0CBC410A33A}"/>
              </a:ext>
            </a:extLst>
          </p:cNvPr>
          <p:cNvCxnSpPr>
            <a:cxnSpLocks/>
          </p:cNvCxnSpPr>
          <p:nvPr/>
        </p:nvCxnSpPr>
        <p:spPr bwMode="auto">
          <a:xfrm>
            <a:off x="6164505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23C47-6456-D6F5-130A-7E430EB98E8E}"/>
              </a:ext>
            </a:extLst>
          </p:cNvPr>
          <p:cNvCxnSpPr>
            <a:cxnSpLocks/>
          </p:cNvCxnSpPr>
          <p:nvPr/>
        </p:nvCxnSpPr>
        <p:spPr bwMode="auto">
          <a:xfrm>
            <a:off x="7623860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977814-8277-63BF-CC07-FEA7B98B9FE3}"/>
              </a:ext>
            </a:extLst>
          </p:cNvPr>
          <p:cNvCxnSpPr>
            <a:cxnSpLocks/>
          </p:cNvCxnSpPr>
          <p:nvPr/>
        </p:nvCxnSpPr>
        <p:spPr bwMode="auto">
          <a:xfrm>
            <a:off x="9083215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9E3939-ADA9-9810-BD35-5D4E72FA3885}"/>
              </a:ext>
            </a:extLst>
          </p:cNvPr>
          <p:cNvCxnSpPr>
            <a:cxnSpLocks/>
          </p:cNvCxnSpPr>
          <p:nvPr/>
        </p:nvCxnSpPr>
        <p:spPr bwMode="auto">
          <a:xfrm>
            <a:off x="10542569" y="5044602"/>
            <a:ext cx="0" cy="6399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8C13D36-8CE6-EFC3-CD5F-CB93D66FAD09}"/>
              </a:ext>
            </a:extLst>
          </p:cNvPr>
          <p:cNvSpPr txBox="1"/>
          <p:nvPr/>
        </p:nvSpPr>
        <p:spPr bwMode="auto">
          <a:xfrm>
            <a:off x="1994974" y="3470511"/>
            <a:ext cx="1124161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000000"/>
                </a:solidFill>
                <a:latin typeface="Calibri" panose="020F0502020204030204" pitchFamily="34" charset="0"/>
              </a:rPr>
              <a:t>37%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8FC72F-1D50-7C0F-35E3-ADD566A6F207}"/>
              </a:ext>
            </a:extLst>
          </p:cNvPr>
          <p:cNvSpPr txBox="1"/>
          <p:nvPr/>
        </p:nvSpPr>
        <p:spPr bwMode="auto">
          <a:xfrm>
            <a:off x="3453594" y="3748747"/>
            <a:ext cx="1124161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000000"/>
                </a:solidFill>
                <a:latin typeface="Calibri" panose="020F0502020204030204" pitchFamily="34" charset="0"/>
              </a:rPr>
              <a:t>29%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29D4A8-25CC-E16B-399B-2450A3329194}"/>
              </a:ext>
            </a:extLst>
          </p:cNvPr>
          <p:cNvSpPr txBox="1"/>
          <p:nvPr/>
        </p:nvSpPr>
        <p:spPr bwMode="auto">
          <a:xfrm>
            <a:off x="4912214" y="4188264"/>
            <a:ext cx="1124161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000000"/>
                </a:solidFill>
                <a:latin typeface="Calibri" panose="020F0502020204030204" pitchFamily="34" charset="0"/>
              </a:rPr>
              <a:t>14%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C4F41D-F8CF-AAEB-B8D1-C7D9065E675C}"/>
              </a:ext>
            </a:extLst>
          </p:cNvPr>
          <p:cNvSpPr txBox="1"/>
          <p:nvPr/>
        </p:nvSpPr>
        <p:spPr bwMode="auto">
          <a:xfrm>
            <a:off x="6370834" y="4188264"/>
            <a:ext cx="1124161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000000"/>
                </a:solidFill>
                <a:latin typeface="Calibri" panose="020F0502020204030204" pitchFamily="34" charset="0"/>
              </a:rPr>
              <a:t>14%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72AF23-38B7-E0D3-18AE-724B9326E732}"/>
              </a:ext>
            </a:extLst>
          </p:cNvPr>
          <p:cNvSpPr txBox="1"/>
          <p:nvPr/>
        </p:nvSpPr>
        <p:spPr bwMode="auto">
          <a:xfrm>
            <a:off x="7829455" y="4505826"/>
            <a:ext cx="1124161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000000"/>
                </a:solidFill>
                <a:latin typeface="Calibri" panose="020F0502020204030204" pitchFamily="34" charset="0"/>
              </a:rPr>
              <a:t>4%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CD35D6-1662-2BB0-A8C9-9D7DA1C13597}"/>
              </a:ext>
            </a:extLst>
          </p:cNvPr>
          <p:cNvSpPr txBox="1"/>
          <p:nvPr/>
        </p:nvSpPr>
        <p:spPr bwMode="auto">
          <a:xfrm>
            <a:off x="9288077" y="4571911"/>
            <a:ext cx="1124161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000000"/>
                </a:solidFill>
                <a:latin typeface="Calibri" panose="020F0502020204030204" pitchFamily="34" charset="0"/>
              </a:rPr>
              <a:t>2%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25A9A-4F9F-AC0B-89C2-DFCDFD4FB514}"/>
              </a:ext>
            </a:extLst>
          </p:cNvPr>
          <p:cNvSpPr/>
          <p:nvPr/>
        </p:nvSpPr>
        <p:spPr bwMode="auto">
          <a:xfrm>
            <a:off x="1775429" y="3062865"/>
            <a:ext cx="2947715" cy="293444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126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799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D10F0-44E3-C092-805C-4D6C4FA7E84B}"/>
              </a:ext>
            </a:extLst>
          </p:cNvPr>
          <p:cNvSpPr txBox="1"/>
          <p:nvPr/>
        </p:nvSpPr>
        <p:spPr bwMode="auto">
          <a:xfrm>
            <a:off x="1665287" y="5167591"/>
            <a:ext cx="1696156" cy="6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000000"/>
                </a:solidFill>
                <a:latin typeface="Calibri" panose="020F0502020204030204" pitchFamily="34" charset="0"/>
              </a:rPr>
              <a:t>Increased Risk of Colon Cancer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CF483-3A34-EB80-09F3-36B2288E4138}"/>
              </a:ext>
            </a:extLst>
          </p:cNvPr>
          <p:cNvSpPr txBox="1"/>
          <p:nvPr/>
        </p:nvSpPr>
        <p:spPr bwMode="auto">
          <a:xfrm>
            <a:off x="3130517" y="5167591"/>
            <a:ext cx="1696156" cy="6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000000"/>
                </a:solidFill>
                <a:latin typeface="Calibri" panose="020F0502020204030204" pitchFamily="34" charset="0"/>
              </a:rPr>
              <a:t>Possible Need for an Ostomy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50A1B-541D-5117-B7BD-804632F8D0F8}"/>
              </a:ext>
            </a:extLst>
          </p:cNvPr>
          <p:cNvSpPr txBox="1"/>
          <p:nvPr/>
        </p:nvSpPr>
        <p:spPr bwMode="auto">
          <a:xfrm>
            <a:off x="4595746" y="5167590"/>
            <a:ext cx="1696156" cy="92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000000"/>
                </a:solidFill>
                <a:latin typeface="Calibri" panose="020F0502020204030204" pitchFamily="34" charset="0"/>
              </a:rPr>
              <a:t>Unable to Do the Things I Most Want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D897D-5C32-452E-244D-552DB330787C}"/>
              </a:ext>
            </a:extLst>
          </p:cNvPr>
          <p:cNvSpPr txBox="1"/>
          <p:nvPr/>
        </p:nvSpPr>
        <p:spPr bwMode="auto">
          <a:xfrm>
            <a:off x="6060975" y="5167591"/>
            <a:ext cx="1696156" cy="6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000000"/>
                </a:solidFill>
                <a:latin typeface="Calibri" panose="020F0502020204030204" pitchFamily="34" charset="0"/>
              </a:rPr>
              <a:t>Possible Adverse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1B011-3844-AC87-4908-D39A79EA2478}"/>
              </a:ext>
            </a:extLst>
          </p:cNvPr>
          <p:cNvSpPr txBox="1"/>
          <p:nvPr/>
        </p:nvSpPr>
        <p:spPr bwMode="auto">
          <a:xfrm>
            <a:off x="7526205" y="5167590"/>
            <a:ext cx="1696156" cy="3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000000"/>
                </a:solidFill>
                <a:latin typeface="Calibri" panose="020F0502020204030204" pitchFamily="34" charset="0"/>
              </a:rPr>
              <a:t>Other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1F662-8515-0F67-11DF-96BDF2F8CF08}"/>
              </a:ext>
            </a:extLst>
          </p:cNvPr>
          <p:cNvSpPr txBox="1"/>
          <p:nvPr/>
        </p:nvSpPr>
        <p:spPr bwMode="auto">
          <a:xfrm>
            <a:off x="8991432" y="5167591"/>
            <a:ext cx="1696156" cy="6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91412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000000"/>
                </a:solidFill>
                <a:latin typeface="Calibri" panose="020F0502020204030204" pitchFamily="34" charset="0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33690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06977-211D-4378-9116-FA4B3107B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" y="86651"/>
            <a:ext cx="12146070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B585-24E2-4EA3-89F7-0E79A03E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001486"/>
          </a:xfrm>
        </p:spPr>
        <p:txBody>
          <a:bodyPr>
            <a:normAutofit fontScale="90000"/>
          </a:bodyPr>
          <a:lstStyle/>
          <a:p>
            <a:pPr algn="ctr"/>
            <a:r>
              <a:rPr lang="fa-IR" sz="7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پیام ها</a:t>
            </a:r>
            <a:endParaRPr lang="en-US" sz="7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AAEFC-0220-4728-AF8F-E6BF70971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مواردی که بیماران علایم شدید یا متعدد دارند صرفا به تشخیص الگویی بسنده نکنیم</a:t>
            </a:r>
          </a:p>
          <a:p>
            <a:pPr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تاریخچه دقیق : مصرف دارو، موتجهه با عوامل خطر، سیر و مجموعه علایم </a:t>
            </a:r>
          </a:p>
          <a:p>
            <a:pPr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تشخیص های افتراقی را مورد توجه قرار دهیم و صرفا بر یک تشخیص پافشاری نکنیم</a:t>
            </a:r>
          </a:p>
          <a:p>
            <a:pPr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از روشهای تشخیصی درست و بهنگام استفاده کنیم 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وقتی سیر بیماری مطابق پیش بینی ، پیش نمیرود دوباره فکر کنیم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B9A38-41E3-4340-A720-271DEACC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40" y="2505075"/>
            <a:ext cx="3326674" cy="30901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73E2D-9CBB-43BD-97F8-8DC92593F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7571" y="2624816"/>
            <a:ext cx="3864429" cy="309018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5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35A94-198D-4F87-82D5-81BBD94B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295900"/>
            <a:ext cx="28194001" cy="11635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B9DF0-9E66-4C8A-B586-4CCD137DF91C}"/>
              </a:ext>
            </a:extLst>
          </p:cNvPr>
          <p:cNvSpPr txBox="1"/>
          <p:nvPr/>
        </p:nvSpPr>
        <p:spPr>
          <a:xfrm rot="10800000" flipV="1">
            <a:off x="228600" y="6374216"/>
            <a:ext cx="1182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Danish Society for Patient Safety</a:t>
            </a:r>
          </a:p>
        </p:txBody>
      </p:sp>
    </p:spTree>
    <p:extLst>
      <p:ext uri="{BB962C8B-B14F-4D97-AF65-F5344CB8AC3E}">
        <p14:creationId xmlns:p14="http://schemas.microsoft.com/office/powerpoint/2010/main" val="2170508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35A94-198D-4F87-82D5-81BBD94B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73800" y="-5638800"/>
            <a:ext cx="47129700" cy="11978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B9DF0-9E66-4C8A-B586-4CCD137DF91C}"/>
              </a:ext>
            </a:extLst>
          </p:cNvPr>
          <p:cNvSpPr txBox="1"/>
          <p:nvPr/>
        </p:nvSpPr>
        <p:spPr>
          <a:xfrm rot="10800000" flipV="1">
            <a:off x="228600" y="6374216"/>
            <a:ext cx="1182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Danish Society for Patient Safety</a:t>
            </a:r>
          </a:p>
        </p:txBody>
      </p:sp>
    </p:spTree>
    <p:extLst>
      <p:ext uri="{BB962C8B-B14F-4D97-AF65-F5344CB8AC3E}">
        <p14:creationId xmlns:p14="http://schemas.microsoft.com/office/powerpoint/2010/main" val="404985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Abidi General Template">
      <a:dk1>
        <a:srgbClr val="124A74"/>
      </a:dk1>
      <a:lt1>
        <a:srgbClr val="FFFFFF"/>
      </a:lt1>
      <a:dk2>
        <a:srgbClr val="124A74"/>
      </a:dk2>
      <a:lt2>
        <a:srgbClr val="FFFFFF"/>
      </a:lt2>
      <a:accent1>
        <a:srgbClr val="008BD2"/>
      </a:accent1>
      <a:accent2>
        <a:srgbClr val="7CBBEA"/>
      </a:accent2>
      <a:accent3>
        <a:srgbClr val="BDDDF4"/>
      </a:accent3>
      <a:accent4>
        <a:srgbClr val="124A74"/>
      </a:accent4>
      <a:accent5>
        <a:srgbClr val="D8D8D8"/>
      </a:accent5>
      <a:accent6>
        <a:srgbClr val="F2F2F2"/>
      </a:accent6>
      <a:hlink>
        <a:srgbClr val="0563C1"/>
      </a:hlink>
      <a:folHlink>
        <a:srgbClr val="954F72"/>
      </a:folHlink>
    </a:clrScheme>
    <a:fontScheme name="Abidi Presentation Fonts">
      <a:majorFont>
        <a:latin typeface="IRANSansX Bold"/>
        <a:ea typeface=""/>
        <a:cs typeface="IRANSansX Bold"/>
      </a:majorFont>
      <a:minorFont>
        <a:latin typeface="IRANSansX"/>
        <a:ea typeface=""/>
        <a:cs typeface="IRANSansX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3AFAC60-B2CF-4952-BE43-75011BC60161}" vid="{20194D1D-0915-405B-A033-C43BE40149F6}"/>
    </a:ext>
  </a:extLst>
</a:theme>
</file>

<file path=ppt/theme/theme2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Abidi - General (Slide Master) EN _ 30 June 2024</Template>
  <TotalTime>288</TotalTime>
  <Words>2429</Words>
  <Application>Microsoft Office PowerPoint</Application>
  <PresentationFormat>Widescreen</PresentationFormat>
  <Paragraphs>346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Anjoman Light</vt:lpstr>
      <vt:lpstr>Arial</vt:lpstr>
      <vt:lpstr>Calibri</vt:lpstr>
      <vt:lpstr>IRANSansX</vt:lpstr>
      <vt:lpstr>IRANSansX Bold</vt:lpstr>
      <vt:lpstr>Segoe UI</vt:lpstr>
      <vt:lpstr>Traditional Arabic</vt:lpstr>
      <vt:lpstr>Wingdings</vt:lpstr>
      <vt:lpstr>Theme1</vt:lpstr>
      <vt:lpstr>2022_CCO_Template</vt:lpstr>
      <vt:lpstr>1_2017_HTAA_Diabetes</vt:lpstr>
      <vt:lpstr>Mistakes In The Management Of IBD  </vt:lpstr>
      <vt:lpstr>به نظر شما بیشترین تعداد خطای پزشکی در مرکز شما در بیمارن التهابی روده به چه علت است؟</vt:lpstr>
      <vt:lpstr>ابهام در تشخیص: تشخیص افتراقی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Diagnostic Errors in Hospitalized Patients </vt:lpstr>
      <vt:lpstr>What is the Extent of Incorrect Diagnosis? </vt:lpstr>
      <vt:lpstr>PowerPoint Presentation</vt:lpstr>
      <vt:lpstr>PowerPoint Presentation</vt:lpstr>
      <vt:lpstr>PowerPoint Presentation</vt:lpstr>
      <vt:lpstr>به نظر شما بیشترین تعداد خطای پزشکی در مرکز شما در بیمارن التهابی روده به چه علت است؟</vt:lpstr>
      <vt:lpstr>دلیل اصلی اشتباهات تشخیصی </vt:lpstr>
      <vt:lpstr>PowerPoint Presentation</vt:lpstr>
      <vt:lpstr>Individual Variability </vt:lpstr>
      <vt:lpstr>PowerPoint Presentation</vt:lpstr>
      <vt:lpstr>Cognitive Biases  </vt:lpstr>
      <vt:lpstr> Common Cognitive Biases </vt:lpstr>
      <vt:lpstr>PowerPoint Presentation</vt:lpstr>
      <vt:lpstr>What Can Be Done? </vt:lpstr>
      <vt:lpstr>PowerPoint Presentation</vt:lpstr>
      <vt:lpstr>Checklist for Diagnosis </vt:lpstr>
      <vt:lpstr>PowerPoint Presentation</vt:lpstr>
      <vt:lpstr>Age &amp; Medical practice </vt:lpstr>
      <vt:lpstr>معرفی بیمار</vt:lpstr>
      <vt:lpstr>PowerPoint Presentation</vt:lpstr>
      <vt:lpstr>معرفی بیمار</vt:lpstr>
      <vt:lpstr>PowerPoint Presentation</vt:lpstr>
      <vt:lpstr>PowerPoint Presentation</vt:lpstr>
      <vt:lpstr>معرفی بیمار</vt:lpstr>
      <vt:lpstr>معرفی بیمار </vt:lpstr>
      <vt:lpstr>Causes of refractory symptoms</vt:lpstr>
      <vt:lpstr>PowerPoint Presentation</vt:lpstr>
      <vt:lpstr>PowerPoint Presentation</vt:lpstr>
      <vt:lpstr>PowerPoint Presentation</vt:lpstr>
      <vt:lpstr>Success of MI </vt:lpstr>
      <vt:lpstr>PowerPoint Presentation</vt:lpstr>
      <vt:lpstr>PowerPoint Presentation</vt:lpstr>
      <vt:lpstr>ECCO Guidelines on Therapeutics in UC : Medical Treatment 2022</vt:lpstr>
      <vt:lpstr>PowerPoint Presentation</vt:lpstr>
      <vt:lpstr>PowerPoint Presentation</vt:lpstr>
      <vt:lpstr>Distribution of Enema </vt:lpstr>
      <vt:lpstr>PowerPoint Presentation</vt:lpstr>
      <vt:lpstr>PowerPoint Presentation</vt:lpstr>
      <vt:lpstr>5-ASA</vt:lpstr>
      <vt:lpstr>ECCO Guidelines on Therapeutics in UC : Medical Treatment 2022</vt:lpstr>
      <vt:lpstr>معرفی بیمار </vt:lpstr>
      <vt:lpstr>سیر بیماری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سیر بیماری </vt:lpstr>
      <vt:lpstr>PowerPoint Presentation</vt:lpstr>
      <vt:lpstr>Mpox</vt:lpstr>
      <vt:lpstr>Clinical Pearls</vt:lpstr>
      <vt:lpstr>PowerPoint Presentation</vt:lpstr>
      <vt:lpstr>معرفی بیمار </vt:lpstr>
      <vt:lpstr>PowerPoint Presentation</vt:lpstr>
      <vt:lpstr>What Are Patients With UC Most Concerned About?</vt:lpstr>
      <vt:lpstr>What Are Patients With UC Most Concerned About?</vt:lpstr>
      <vt:lpstr>PowerPoint Presentation</vt:lpstr>
      <vt:lpstr>پیام ها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Soheil Noori</dc:creator>
  <cp:lastModifiedBy>Kamran</cp:lastModifiedBy>
  <cp:revision>45</cp:revision>
  <dcterms:created xsi:type="dcterms:W3CDTF">2024-06-30T12:25:58Z</dcterms:created>
  <dcterms:modified xsi:type="dcterms:W3CDTF">2024-10-15T17:41:32Z</dcterms:modified>
</cp:coreProperties>
</file>